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0" r:id="rId2"/>
    <p:sldId id="348" r:id="rId3"/>
    <p:sldId id="341" r:id="rId4"/>
    <p:sldId id="359" r:id="rId5"/>
    <p:sldId id="361" r:id="rId6"/>
    <p:sldId id="360" r:id="rId7"/>
  </p:sldIdLst>
  <p:sldSz cx="12192000" cy="6858000"/>
  <p:notesSz cx="6815138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8" autoAdjust="0"/>
    <p:restoredTop sz="79606" autoAdjust="0"/>
  </p:normalViewPr>
  <p:slideViewPr>
    <p:cSldViewPr>
      <p:cViewPr varScale="1">
        <p:scale>
          <a:sx n="92" d="100"/>
          <a:sy n="92" d="100"/>
        </p:scale>
        <p:origin x="131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53226" cy="497205"/>
          </a:xfrm>
          <a:prstGeom prst="rect">
            <a:avLst/>
          </a:prstGeom>
        </p:spPr>
        <p:txBody>
          <a:bodyPr vert="horz" lIns="92591" tIns="46295" rIns="92591" bIns="4629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338" y="2"/>
            <a:ext cx="2953226" cy="497205"/>
          </a:xfrm>
          <a:prstGeom prst="rect">
            <a:avLst/>
          </a:prstGeom>
        </p:spPr>
        <p:txBody>
          <a:bodyPr vert="horz" lIns="92591" tIns="46295" rIns="92591" bIns="46295" rtlCol="0"/>
          <a:lstStyle>
            <a:lvl1pPr algn="r">
              <a:defRPr sz="1200"/>
            </a:lvl1pPr>
          </a:lstStyle>
          <a:p>
            <a:fld id="{53064C8F-7DCF-43DE-B16F-BDFD81386854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37338" cy="3733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91" tIns="46295" rIns="92591" bIns="4629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5" y="4723450"/>
            <a:ext cx="5452110" cy="4474845"/>
          </a:xfrm>
          <a:prstGeom prst="rect">
            <a:avLst/>
          </a:prstGeom>
        </p:spPr>
        <p:txBody>
          <a:bodyPr vert="horz" lIns="92591" tIns="46295" rIns="92591" bIns="4629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45171"/>
            <a:ext cx="2953226" cy="497205"/>
          </a:xfrm>
          <a:prstGeom prst="rect">
            <a:avLst/>
          </a:prstGeom>
        </p:spPr>
        <p:txBody>
          <a:bodyPr vert="horz" lIns="92591" tIns="46295" rIns="92591" bIns="4629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338" y="9445171"/>
            <a:ext cx="2953226" cy="497205"/>
          </a:xfrm>
          <a:prstGeom prst="rect">
            <a:avLst/>
          </a:prstGeom>
        </p:spPr>
        <p:txBody>
          <a:bodyPr vert="horz" lIns="92591" tIns="46295" rIns="92591" bIns="46295" rtlCol="0" anchor="b"/>
          <a:lstStyle>
            <a:lvl1pPr algn="r">
              <a:defRPr sz="1200"/>
            </a:lvl1pPr>
          </a:lstStyle>
          <a:p>
            <a:fld id="{059BCFDC-9679-42BE-8238-BB2621931F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496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37338" cy="37338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6137">
              <a:defRPr/>
            </a:pPr>
            <a:r>
              <a:rPr lang="ru-RU" dirty="0" smtClean="0"/>
              <a:t>Добрый день, уважаемые коллеги! Сегодня поговорим с Вами об</a:t>
            </a:r>
            <a:r>
              <a:rPr lang="ru-RU" baseline="0" dirty="0" smtClean="0"/>
              <a:t> основных задачах по организации воспитания в организациях отдыха детей и их оздоровления.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145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9068"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9068"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611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871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44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726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ru-RU" sz="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2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5358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2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6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00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0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57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43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44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7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83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36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77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9A54F-D94E-451D-A0A6-570ED6BBA76A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50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5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84" y="0"/>
            <a:ext cx="642943" cy="115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50565" y="182880"/>
            <a:ext cx="7872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УПРАВЛЕНИЕ ОБРАЗОВАНИЯ АДМИНИСТРАЦИИ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КУНГУРСКОГО МУНИЦИПАЛЬНОГО ОКРУГА 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ПЕРМСКОГО КРАЯ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2816" y="2366880"/>
            <a:ext cx="117158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ru-RU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приоритетных задачах по организации воспитания в организациях отдыха детей и их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оздоровления</a:t>
            </a:r>
            <a:endParaRPr lang="ru-RU" sz="2000" b="1" cap="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24192" y="5445224"/>
            <a:ext cx="410445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Консультант отдела дополнительного образования и воспитания Управления образования администрации Кунгурского муниципального округа</a:t>
            </a: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А.С. Плотникова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26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3356" y="0"/>
            <a:ext cx="12192000" cy="9087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Основные задачи к началу ЛОК 2025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836" y="6486014"/>
            <a:ext cx="275067" cy="36632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67408" y="1052736"/>
            <a:ext cx="103691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Министерства просвещения Российской Федерации от 14 марта 2025 г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№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201 «Об утверждении примерной структуры официального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сайта организации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отдыха детей и их оздоровления в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информационно-телекоммуникационной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сети «Интернет» и формата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предоставления информации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1464" y="1935417"/>
            <a:ext cx="9001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Обязательные разделы официального сайта организации отдыха детей и их оздоровления</a:t>
            </a: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RU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сведения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Структура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органы управления Организацией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Документы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возрастной категории детей, принимаемых в Организацию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датах проведения смен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реализуемых дополнительных образовательных программ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программе воспитательной работы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методических разработках (при наличии) </a:t>
            </a:r>
            <a:endParaRPr lang="ru-RU" sz="16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Руководство. Педагогический и вожатский состав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Материально-техническое обеспечение и оснащенность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Организации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Услуги, в том числе платные, предоставляемые Организацией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Доступная среда 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4"/>
          <a:srcRect l="19917" t="1" r="21352" b="4721"/>
          <a:stretch/>
        </p:blipFill>
        <p:spPr>
          <a:xfrm>
            <a:off x="72818" y="1943282"/>
            <a:ext cx="980506" cy="89474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53324" y="5752447"/>
            <a:ext cx="964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 «Летний отдых» на сайте </a:t>
            </a:r>
            <a:r>
              <a:rPr lang="ru-RU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образовательной организации</a:t>
            </a:r>
            <a:endParaRPr lang="ru-RU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4"/>
          <a:srcRect l="19917" t="1" r="21352" b="4721"/>
          <a:stretch/>
        </p:blipFill>
        <p:spPr>
          <a:xfrm>
            <a:off x="111836" y="5417713"/>
            <a:ext cx="819246" cy="747591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02472" y="4223284"/>
            <a:ext cx="2376264" cy="212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98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3356" y="0"/>
            <a:ext cx="12192000" cy="9087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Основные задачи к началу ЛОК 2025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836" y="6486014"/>
            <a:ext cx="275067" cy="3663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1384" y="1124744"/>
            <a:ext cx="11449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России от 17.03.2025 № 209 «Об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утверждении федеральной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программы воспитательной работы для организаций отдыха детей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 их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оздоровления и календарного плана воспитательной работы»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9376" y="2145697"/>
            <a:ext cx="5628155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Обязательные блоки 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программы воспитательной </a:t>
            </a:r>
            <a:r>
              <a:rPr lang="ru-RU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работы: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блок 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«Мир: культура, наука, мораль»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блок 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«Россия: прошлое, настоящее, будущее»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блок 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«Человек: здоровье, безопасность, семья,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творчество, развитие»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9376" y="437831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по реализации календарного плана воспитательной работы письмо Министерства образования и науки Пермского края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26-36-вн-604 от 03.04.2025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9376" y="5429021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Письмо Министерства образования и науки Пермского края №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26-36-вн-825 от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06.05.2025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8457" y="2004357"/>
            <a:ext cx="5809307" cy="2072715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20336" y="4239474"/>
            <a:ext cx="2376264" cy="2120613"/>
          </a:xfrm>
          <a:prstGeom prst="rect">
            <a:avLst/>
          </a:prstGeom>
        </p:spPr>
      </p:pic>
      <p:pic>
        <p:nvPicPr>
          <p:cNvPr id="2052" name="Picture 4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2710802"/>
            <a:ext cx="274062" cy="27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1102" y="3026685"/>
            <a:ext cx="274344" cy="268247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3576" y="3283686"/>
            <a:ext cx="274344" cy="26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19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40945"/>
            <a:ext cx="12192000" cy="116568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Профильные смены движения Первых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12192000" cy="3351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836" y="6486014"/>
            <a:ext cx="275067" cy="3663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15480" y="1994055"/>
            <a:ext cx="40712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86719" y="3880848"/>
            <a:ext cx="46479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8638" y="1227762"/>
            <a:ext cx="110859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Письмо министра просвещения Российской Федерации 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председателя правления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Общероссийского общественно-государственного движения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детей 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молодежи «Движение первых» № СК-799/06 от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18.11.2024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Министерства образования и науки Пермского края №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26-36-вн-1960 от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27.11.2024 «О планировании профильных смен Движения Первых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Министерства образования и науки Пермского края №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26-36-вн-433 от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13 марта 2025 года «Об организации профильных смен Движения Первых»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23592" y="3084991"/>
            <a:ext cx="7920880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В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каждой смене – тематические Дни Первых </a:t>
            </a:r>
          </a:p>
          <a:p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Не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менее одной профильной смены Движения Первых – в загородных лагерях, лагерях в общеобразовательных организациях, организациях дополнительного образования (лагерь дневного пребывания, профильный лагерь, лагерь досуга и отдыха)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1459" y="4979232"/>
            <a:ext cx="108090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Методические материалы по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ссылке (конструктор смен Первых, тематических Дней Первых):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https://nextcloud.rddm.team/index.php/s/TmasKccF3B3C8fQ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447" y="2949474"/>
            <a:ext cx="866066" cy="1710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23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40945"/>
            <a:ext cx="12192000" cy="116568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Всероссийские мероприятия в рамках «Года детского отдыха»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12192000" cy="3351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836" y="6486014"/>
            <a:ext cx="275067" cy="3663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15480" y="1994055"/>
            <a:ext cx="40712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86719" y="3880848"/>
            <a:ext cx="46479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432" y="1161220"/>
            <a:ext cx="10286114" cy="4644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24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0"/>
            <a:ext cx="12192000" cy="1061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Решение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6507609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E4A9C340-F7E9-B77A-B65A-E38ADD9F7F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80" y="6507609"/>
            <a:ext cx="247333" cy="3693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79376" y="1086713"/>
            <a:ext cx="11017224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 algn="just" defTabSz="925556">
              <a:lnSpc>
                <a:spcPct val="150000"/>
              </a:lnSpc>
              <a:buFontTx/>
              <a:buAutoNum type="arabicPeriod"/>
              <a:defRPr/>
            </a:pP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Информацию принять к сведению;</a:t>
            </a:r>
          </a:p>
          <a:p>
            <a:pPr marL="228600" lvl="0" indent="-228600" algn="just" defTabSz="925556">
              <a:lnSpc>
                <a:spcPct val="150000"/>
              </a:lnSpc>
              <a:buFontTx/>
              <a:buAutoNum type="arabicPeriod"/>
              <a:defRPr/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30.05.2025 обеспечить наличие вкладок на сайтах образовательных организаций в соответствии с требованиями Министерства Просвещения;</a:t>
            </a:r>
          </a:p>
          <a:p>
            <a:pPr marL="228600" lvl="0" indent="-228600" algn="just" defTabSz="925556">
              <a:lnSpc>
                <a:spcPct val="150000"/>
              </a:lnSpc>
              <a:buFontTx/>
              <a:buAutoNum type="arabicPeriod"/>
              <a:defRPr/>
            </a:pP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Утвердить  программы воспитательной работы и календарный план воспитательной работы в соответствии с федеральной программой и разместить ее на сайте;</a:t>
            </a:r>
          </a:p>
          <a:p>
            <a:pPr marL="228600" lvl="0" indent="-228600" algn="just" defTabSz="925556">
              <a:lnSpc>
                <a:spcPct val="150000"/>
              </a:lnSpc>
              <a:buFontTx/>
              <a:buAutoNum type="arabicPeriod"/>
              <a:defRPr/>
            </a:pP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Обеспечить занесение данных по организованному отдыху детей в течение оздоровительной кампании в ЕИС «Траектория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»;</a:t>
            </a:r>
          </a:p>
          <a:p>
            <a:pPr marL="228600" lvl="0" indent="-228600" algn="just" defTabSz="925556">
              <a:lnSpc>
                <a:spcPct val="150000"/>
              </a:lnSpc>
              <a:buFontTx/>
              <a:buAutoNum type="arabicPeriod"/>
              <a:defRPr/>
            </a:pP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Обеспечить максимальный охват детей СОП и ГР СОП всеми формами отдыха и оздоровления в течении летней оздоровительной кампании;</a:t>
            </a:r>
            <a:endParaRPr lang="ru-RU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0" indent="-228600" algn="just" defTabSz="925556">
              <a:lnSpc>
                <a:spcPct val="150000"/>
              </a:lnSpc>
              <a:buFontTx/>
              <a:buAutoNum type="arabicPeriod"/>
              <a:defRPr/>
            </a:pP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Обеспечить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участие детей  во всероссийских и региональных мероприятиях в рамках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детского отдыха в системе образования;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28600" lvl="0" indent="-228600" algn="just" defTabSz="925556">
              <a:lnSpc>
                <a:spcPct val="150000"/>
              </a:lnSpc>
              <a:buFontTx/>
              <a:buAutoNum type="arabicPeriod"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Обеспечить проведение не менее одной профильной смены Движения первых и тематических дней Движения Первых.</a:t>
            </a:r>
          </a:p>
        </p:txBody>
      </p:sp>
    </p:spTree>
    <p:extLst>
      <p:ext uri="{BB962C8B-B14F-4D97-AF65-F5344CB8AC3E}">
        <p14:creationId xmlns:p14="http://schemas.microsoft.com/office/powerpoint/2010/main" val="367398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8398</TotalTime>
  <Words>599</Words>
  <Application>Microsoft Office PowerPoint</Application>
  <PresentationFormat>Широкоэкранный</PresentationFormat>
  <Paragraphs>69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Romeo1994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user</cp:lastModifiedBy>
  <cp:revision>655</cp:revision>
  <cp:lastPrinted>2025-03-24T09:33:31Z</cp:lastPrinted>
  <dcterms:created xsi:type="dcterms:W3CDTF">2022-08-15T08:04:53Z</dcterms:created>
  <dcterms:modified xsi:type="dcterms:W3CDTF">2025-05-21T11:57:16Z</dcterms:modified>
</cp:coreProperties>
</file>