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16" r:id="rId2"/>
    <p:sldId id="419" r:id="rId3"/>
    <p:sldId id="421" r:id="rId4"/>
    <p:sldId id="420" r:id="rId5"/>
    <p:sldId id="418" r:id="rId6"/>
  </p:sldIdLst>
  <p:sldSz cx="12192000" cy="6858000"/>
  <p:notesSz cx="992981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3C7"/>
    <a:srgbClr val="BFF7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46636" autoAdjust="0"/>
  </p:normalViewPr>
  <p:slideViewPr>
    <p:cSldViewPr snapToGrid="0">
      <p:cViewPr varScale="1">
        <p:scale>
          <a:sx n="51" d="100"/>
          <a:sy n="51" d="100"/>
        </p:scale>
        <p:origin x="46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116606486205656E-2"/>
          <c:y val="0"/>
          <c:w val="0.97043542560120488"/>
          <c:h val="0.8930999457248042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Лист9!$A$6:$G$6</c:f>
              <c:strCache>
                <c:ptCount val="7"/>
                <c:pt idx="0">
                  <c:v>факт 2022 год </c:v>
                </c:pt>
                <c:pt idx="1">
                  <c:v>факт 2023 год</c:v>
                </c:pt>
                <c:pt idx="2">
                  <c:v>факт 2024 год</c:v>
                </c:pt>
                <c:pt idx="3">
                  <c:v>план 2025 год</c:v>
                </c:pt>
                <c:pt idx="4">
                  <c:v>план 2026 год</c:v>
                </c:pt>
                <c:pt idx="5">
                  <c:v>план 2027 год</c:v>
                </c:pt>
                <c:pt idx="6">
                  <c:v>план 2028 год</c:v>
                </c:pt>
              </c:strCache>
            </c:strRef>
          </c:cat>
          <c:val>
            <c:numRef>
              <c:f>Лист9!$A$7:$G$7</c:f>
              <c:numCache>
                <c:formatCode>#,##0</c:formatCode>
                <c:ptCount val="7"/>
                <c:pt idx="0">
                  <c:v>38190</c:v>
                </c:pt>
                <c:pt idx="1">
                  <c:v>42273</c:v>
                </c:pt>
                <c:pt idx="2">
                  <c:v>50691</c:v>
                </c:pt>
                <c:pt idx="3">
                  <c:v>59540</c:v>
                </c:pt>
                <c:pt idx="4">
                  <c:v>65951</c:v>
                </c:pt>
                <c:pt idx="5">
                  <c:v>73052</c:v>
                </c:pt>
                <c:pt idx="6">
                  <c:v>80918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FA-4740-82A0-8CBDE9DABB2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135368"/>
        <c:axId val="318248304"/>
      </c:barChart>
      <c:catAx>
        <c:axId val="17135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318248304"/>
        <c:crosses val="autoZero"/>
        <c:auto val="1"/>
        <c:lblAlgn val="ctr"/>
        <c:lblOffset val="100"/>
        <c:noMultiLvlLbl val="0"/>
      </c:catAx>
      <c:valAx>
        <c:axId val="31824830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7135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6151581207899265E-2"/>
          <c:w val="0.98045656794456959"/>
          <c:h val="0.8448788252831231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fld id="{089AA49C-DD39-42A8-8102-8F6852DB6000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 </a:t>
                    </a:r>
                    <a:br>
                      <a:rPr lang="ru-RU" dirty="0" smtClean="0"/>
                    </a:br>
                    <a:r>
                      <a:rPr lang="ru-RU" dirty="0" smtClean="0"/>
                      <a:t>(</a:t>
                    </a:r>
                    <a:r>
                      <a:rPr lang="ru-RU" sz="1400" dirty="0" smtClean="0"/>
                      <a:t>не менее</a:t>
                    </a:r>
                    <a:r>
                      <a:rPr lang="ru-RU" dirty="0" smtClean="0"/>
                      <a:t>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7B8-4959-A64C-A8EBAAF2A552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5D9C3FE-0C65-4499-9DCA-BC56A6DAB167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 </a:t>
                    </a:r>
                  </a:p>
                  <a:p>
                    <a:r>
                      <a:rPr lang="ru-RU" dirty="0" smtClean="0"/>
                      <a:t>(</a:t>
                    </a:r>
                    <a:r>
                      <a:rPr lang="ru-RU" sz="1400" dirty="0" smtClean="0"/>
                      <a:t>не менее</a:t>
                    </a:r>
                    <a:r>
                      <a:rPr lang="ru-RU" dirty="0" smtClean="0"/>
                      <a:t>) 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ADA-4FFE-BE38-A61388EB946B}"/>
                </c:ext>
                <c:ext xmlns:c15="http://schemas.microsoft.com/office/drawing/2012/chart" uri="{CE6537A1-D6FC-4f65-9D91-7224C49458BB}">
                  <c15:layout>
                    <c:manualLayout>
                      <c:w val="0.12278711985209759"/>
                      <c:h val="0.2162075890778991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F4172304-DDE7-4AE4-A739-36B1A3A18B58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 </a:t>
                    </a:r>
                  </a:p>
                  <a:p>
                    <a:r>
                      <a:rPr lang="ru-RU" dirty="0" smtClean="0"/>
                      <a:t>(</a:t>
                    </a:r>
                    <a:r>
                      <a:rPr lang="ru-RU" sz="1400" dirty="0" smtClean="0"/>
                      <a:t>не менее</a:t>
                    </a:r>
                    <a:r>
                      <a:rPr lang="ru-RU" dirty="0" smtClean="0"/>
                      <a:t>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ADA-4FFE-BE38-A61388EB946B}"/>
                </c:ext>
                <c:ext xmlns:c15="http://schemas.microsoft.com/office/drawing/2012/chart" uri="{CE6537A1-D6FC-4f65-9D91-7224C49458BB}">
                  <c15:layout>
                    <c:manualLayout>
                      <c:w val="0.12278711985209759"/>
                      <c:h val="0.249990024871320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990FF52-7C1F-4361-87F1-9DE7C4E11E11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 (</a:t>
                    </a:r>
                    <a:r>
                      <a:rPr lang="ru-RU" sz="1400" dirty="0" smtClean="0"/>
                      <a:t>не менее</a:t>
                    </a:r>
                    <a:r>
                      <a:rPr lang="ru-RU" dirty="0" smtClean="0"/>
                      <a:t>)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ADA-4FFE-BE38-A61388EB946B}"/>
                </c:ext>
                <c:ext xmlns:c15="http://schemas.microsoft.com/office/drawing/2012/chart" uri="{CE6537A1-D6FC-4f65-9D91-7224C49458BB}">
                  <c15:layout>
                    <c:manualLayout>
                      <c:w val="9.6547649487691983E-2"/>
                      <c:h val="0.20269461476053041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Лист9!$A$2:$G$2</c:f>
              <c:strCache>
                <c:ptCount val="7"/>
                <c:pt idx="0">
                  <c:v>факт 2022 год </c:v>
                </c:pt>
                <c:pt idx="1">
                  <c:v>факт 2023 год</c:v>
                </c:pt>
                <c:pt idx="2">
                  <c:v>факт 2024 год</c:v>
                </c:pt>
                <c:pt idx="3">
                  <c:v>план 2025 год</c:v>
                </c:pt>
                <c:pt idx="4">
                  <c:v>план 2026 год</c:v>
                </c:pt>
                <c:pt idx="5">
                  <c:v>план 2027 год</c:v>
                </c:pt>
                <c:pt idx="6">
                  <c:v>план 2028 год</c:v>
                </c:pt>
              </c:strCache>
            </c:strRef>
          </c:cat>
          <c:val>
            <c:numRef>
              <c:f>Лист9!$A$3:$G$3</c:f>
              <c:numCache>
                <c:formatCode>#,##0</c:formatCode>
                <c:ptCount val="7"/>
                <c:pt idx="0">
                  <c:v>32237</c:v>
                </c:pt>
                <c:pt idx="1">
                  <c:v>37196</c:v>
                </c:pt>
                <c:pt idx="2">
                  <c:v>45908</c:v>
                </c:pt>
                <c:pt idx="3">
                  <c:v>50476</c:v>
                </c:pt>
                <c:pt idx="4">
                  <c:v>55911</c:v>
                </c:pt>
                <c:pt idx="5">
                  <c:v>61931</c:v>
                </c:pt>
                <c:pt idx="6">
                  <c:v>68598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49A-4E0F-9A84-20EC042B011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320897064"/>
        <c:axId val="17386248"/>
      </c:barChart>
      <c:catAx>
        <c:axId val="320897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7386248"/>
        <c:crosses val="autoZero"/>
        <c:auto val="1"/>
        <c:lblAlgn val="ctr"/>
        <c:lblOffset val="100"/>
        <c:noMultiLvlLbl val="0"/>
      </c:catAx>
      <c:valAx>
        <c:axId val="1738624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320897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939913387895313E-2"/>
          <c:y val="0.13811621094907509"/>
          <c:w val="0.95212017322420939"/>
          <c:h val="0.7077681072754099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Лист9!$A$10:$G$10</c:f>
              <c:strCache>
                <c:ptCount val="7"/>
                <c:pt idx="0">
                  <c:v>факт 2022 год </c:v>
                </c:pt>
                <c:pt idx="1">
                  <c:v>факт 2023 год</c:v>
                </c:pt>
                <c:pt idx="2">
                  <c:v>факт 2024 год</c:v>
                </c:pt>
                <c:pt idx="3">
                  <c:v>план 2025 год</c:v>
                </c:pt>
                <c:pt idx="4">
                  <c:v>план 2026 год</c:v>
                </c:pt>
                <c:pt idx="5">
                  <c:v>план 2027 год</c:v>
                </c:pt>
                <c:pt idx="6">
                  <c:v>план 2028 год</c:v>
                </c:pt>
              </c:strCache>
            </c:strRef>
          </c:cat>
          <c:val>
            <c:numRef>
              <c:f>Лист9!$A$11:$G$11</c:f>
              <c:numCache>
                <c:formatCode>#,##0</c:formatCode>
                <c:ptCount val="7"/>
                <c:pt idx="0">
                  <c:v>37574</c:v>
                </c:pt>
                <c:pt idx="1">
                  <c:v>42433</c:v>
                </c:pt>
                <c:pt idx="2">
                  <c:v>50963</c:v>
                </c:pt>
                <c:pt idx="3">
                  <c:v>59860</c:v>
                </c:pt>
                <c:pt idx="4">
                  <c:v>66305</c:v>
                </c:pt>
                <c:pt idx="5">
                  <c:v>73445</c:v>
                </c:pt>
                <c:pt idx="6">
                  <c:v>81352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43-43AD-BCFA-530CEA75C73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67000128"/>
        <c:axId val="16824144"/>
      </c:barChart>
      <c:catAx>
        <c:axId val="26700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6824144"/>
        <c:crosses val="autoZero"/>
        <c:auto val="1"/>
        <c:lblAlgn val="ctr"/>
        <c:lblOffset val="100"/>
        <c:noMultiLvlLbl val="0"/>
      </c:catAx>
      <c:valAx>
        <c:axId val="1682414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67000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0.20555</cdr:x>
      <cdr:y>0.33161</cdr:y>
    </cdr:from>
    <cdr:to>
      <cdr:x>0.25612</cdr:x>
      <cdr:y>0.45643</cdr:y>
    </cdr:to>
    <cdr:sp macro="" textlink="">
      <cdr:nvSpPr>
        <cdr:cNvPr id="2" name="Равнобедренный треугольник 1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2259106" y="1333709"/>
          <a:ext cx="555812" cy="502024"/>
        </a:xfrm>
        <a:prstGeom xmlns:a="http://schemas.openxmlformats.org/drawingml/2006/main" prst="triangl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0.48614</cdr:x>
      <cdr:y>0.17113</cdr:y>
    </cdr:from>
    <cdr:to>
      <cdr:x>0.54161</cdr:x>
      <cdr:y>0.29595</cdr:y>
    </cdr:to>
    <cdr:sp macro="" textlink="">
      <cdr:nvSpPr>
        <cdr:cNvPr id="3" name="Равнобедренный треугольник 2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5342965" y="688249"/>
          <a:ext cx="609601" cy="502025"/>
        </a:xfrm>
        <a:prstGeom xmlns:a="http://schemas.openxmlformats.org/drawingml/2006/main" prst="triangle">
          <a:avLst/>
        </a:prstGeom>
        <a:ln xmlns:a="http://schemas.openxmlformats.org/drawingml/2006/main"/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0.34258</cdr:x>
      <cdr:y>0.23799</cdr:y>
    </cdr:from>
    <cdr:to>
      <cdr:x>0.39642</cdr:x>
      <cdr:y>0.37619</cdr:y>
    </cdr:to>
    <cdr:sp macro="" textlink="">
      <cdr:nvSpPr>
        <cdr:cNvPr id="4" name="Равнобедренный треугольник 3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3765175" y="957191"/>
          <a:ext cx="591671" cy="555811"/>
        </a:xfrm>
        <a:prstGeom xmlns:a="http://schemas.openxmlformats.org/drawingml/2006/main" prst="triangle">
          <a:avLst/>
        </a:prstGeom>
        <a:ln xmlns:a="http://schemas.openxmlformats.org/drawingml/2006/main"/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0.1664</cdr:x>
      <cdr:y>0.22658</cdr:y>
    </cdr:from>
    <cdr:to>
      <cdr:x>0.28549</cdr:x>
      <cdr:y>0.29099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1828800" y="911289"/>
          <a:ext cx="1308848" cy="259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ts val="1275"/>
            </a:lnSpc>
          </a:pPr>
          <a:r>
            <a: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+10,7%</a:t>
          </a:r>
          <a:endParaRPr lang="ru-RU" sz="1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0.3279</cdr:x>
      <cdr:y>0.1218</cdr:y>
    </cdr:from>
    <cdr:to>
      <cdr:x>0.41273</cdr:x>
      <cdr:y>0.22766</cdr:y>
    </cdr:to>
    <cdr:sp macro="" textlink="">
      <cdr:nvSpPr>
        <cdr:cNvPr id="7" name="Прямоугольник 6"/>
        <cdr:cNvSpPr/>
      </cdr:nvSpPr>
      <cdr:spPr>
        <a:xfrm xmlns:a="http://schemas.openxmlformats.org/drawingml/2006/main" flipH="1">
          <a:off x="3603812" y="489879"/>
          <a:ext cx="932328" cy="425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ts val="1275"/>
            </a:lnSpc>
          </a:pPr>
          <a:endParaRPr lang="ru-RU" sz="1400" b="1" dirty="0" smtClean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algn="ctr">
            <a:lnSpc>
              <a:spcPts val="1275"/>
            </a:lnSpc>
          </a:pPr>
          <a:r>
            <a: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+19,9%</a:t>
          </a:r>
          <a:endParaRPr lang="ru-RU" sz="1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0.45841</cdr:x>
      <cdr:y>0.1218</cdr:y>
    </cdr:from>
    <cdr:to>
      <cdr:x>0.5775</cdr:x>
      <cdr:y>0.18621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5038164" y="489879"/>
          <a:ext cx="1308847" cy="259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ts val="1275"/>
            </a:lnSpc>
          </a:pPr>
          <a:r>
            <a: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+17,5%</a:t>
          </a:r>
          <a:endParaRPr lang="ru-RU" sz="1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0.61012</cdr:x>
      <cdr:y>0.02782</cdr:y>
    </cdr:from>
    <cdr:to>
      <cdr:x>0.67059</cdr:x>
      <cdr:y>0.1218</cdr:y>
    </cdr:to>
    <cdr:pic>
      <cdr:nvPicPr>
        <cdr:cNvPr id="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705600" y="111894"/>
          <a:ext cx="664522" cy="37798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0.61991</cdr:x>
      <cdr:y>0.1218</cdr:y>
    </cdr:from>
    <cdr:to>
      <cdr:x>0.67864</cdr:x>
      <cdr:y>0.23799</cdr:y>
    </cdr:to>
    <cdr:sp macro="" textlink="">
      <cdr:nvSpPr>
        <cdr:cNvPr id="9" name="Равнобедренный треугольник 8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6813176" y="489879"/>
          <a:ext cx="645459" cy="467312"/>
        </a:xfrm>
        <a:prstGeom xmlns:a="http://schemas.openxmlformats.org/drawingml/2006/main" prst="triangle">
          <a:avLst/>
        </a:prstGeom>
        <a:ln xmlns:a="http://schemas.openxmlformats.org/drawingml/2006/main"/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0.75955</cdr:x>
      <cdr:y>0.0463</cdr:y>
    </cdr:from>
    <cdr:to>
      <cdr:x>0.80915</cdr:x>
      <cdr:y>0.16221</cdr:y>
    </cdr:to>
    <cdr:sp macro="" textlink="">
      <cdr:nvSpPr>
        <cdr:cNvPr id="10" name="Равнобедренный треугольник 9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8347871" y="186227"/>
          <a:ext cx="545117" cy="466164"/>
        </a:xfrm>
        <a:prstGeom xmlns:a="http://schemas.openxmlformats.org/drawingml/2006/main" prst="triangle">
          <a:avLst/>
        </a:prstGeom>
        <a:ln xmlns:a="http://schemas.openxmlformats.org/drawingml/2006/main"/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0.75699</cdr:x>
      <cdr:y>0</cdr:y>
    </cdr:from>
    <cdr:to>
      <cdr:x>0.81745</cdr:x>
      <cdr:y>0.09398</cdr:y>
    </cdr:to>
    <cdr:pic>
      <cdr:nvPicPr>
        <cdr:cNvPr id="11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319735" y="0"/>
          <a:ext cx="664522" cy="37798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0.9005</cdr:x>
      <cdr:y>0</cdr:y>
    </cdr:from>
    <cdr:to>
      <cdr:x>0.94944</cdr:x>
      <cdr:y>0.09088</cdr:y>
    </cdr:to>
    <cdr:sp macro="" textlink="">
      <cdr:nvSpPr>
        <cdr:cNvPr id="12" name="Равнобедренный треугольник 11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9897036" y="0"/>
          <a:ext cx="537882" cy="365521"/>
        </a:xfrm>
        <a:prstGeom xmlns:a="http://schemas.openxmlformats.org/drawingml/2006/main" prst="triangle">
          <a:avLst/>
        </a:prstGeom>
        <a:ln xmlns:a="http://schemas.openxmlformats.org/drawingml/2006/main"/>
      </cdr:spPr>
      <cdr:style>
        <a:lnRef xmlns:a="http://schemas.openxmlformats.org/drawingml/2006/main" idx="3">
          <a:schemeClr val="lt1"/>
        </a:lnRef>
        <a:fillRef xmlns:a="http://schemas.openxmlformats.org/drawingml/2006/main" idx="1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0.86276</cdr:x>
      <cdr:y>0</cdr:y>
    </cdr:from>
    <cdr:to>
      <cdr:x>0.92322</cdr:x>
      <cdr:y>0.09398</cdr:y>
    </cdr:to>
    <cdr:pic>
      <cdr:nvPicPr>
        <cdr:cNvPr id="1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9482159" y="0"/>
          <a:ext cx="664522" cy="377985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0.17949</cdr:x>
      <cdr:y>0.32992</cdr:y>
    </cdr:from>
    <cdr:to>
      <cdr:x>0.23869</cdr:x>
      <cdr:y>0.45884</cdr:y>
    </cdr:to>
    <cdr:sp macro="" textlink="">
      <cdr:nvSpPr>
        <cdr:cNvPr id="2" name="Равнобедренный треугольник 1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2011086" y="1376517"/>
          <a:ext cx="663388" cy="537882"/>
        </a:xfrm>
        <a:prstGeom xmlns:a="http://schemas.openxmlformats.org/drawingml/2006/main" prst="triangle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0.3283</cdr:x>
      <cdr:y>0.23968</cdr:y>
    </cdr:from>
    <cdr:to>
      <cdr:x>0.38751</cdr:x>
      <cdr:y>0.36859</cdr:y>
    </cdr:to>
    <cdr:sp macro="" textlink="">
      <cdr:nvSpPr>
        <cdr:cNvPr id="3" name="Равнобедренный треугольник 2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3678521" y="999998"/>
          <a:ext cx="663387" cy="537881"/>
        </a:xfrm>
        <a:prstGeom xmlns:a="http://schemas.openxmlformats.org/drawingml/2006/main" prst="triangle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dirty="0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0.47232</cdr:x>
      <cdr:y>0.21389</cdr:y>
    </cdr:from>
    <cdr:to>
      <cdr:x>0.52352</cdr:x>
      <cdr:y>0.32132</cdr:y>
    </cdr:to>
    <cdr:sp macro="" textlink="">
      <cdr:nvSpPr>
        <cdr:cNvPr id="4" name="Равнобедренный треугольник 3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5292168" y="892422"/>
          <a:ext cx="573741" cy="448235"/>
        </a:xfrm>
        <a:prstGeom xmlns:a="http://schemas.openxmlformats.org/drawingml/2006/main" prst="triangle">
          <a:avLst>
            <a:gd name="adj" fmla="val 45574"/>
          </a:avLst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0.19389</cdr:x>
      <cdr:y>0.29447</cdr:y>
    </cdr:from>
    <cdr:to>
      <cdr:x>0.27509</cdr:x>
      <cdr:y>0.36338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2172450" y="1107016"/>
          <a:ext cx="909804" cy="259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ts val="1275"/>
            </a:lnSpc>
          </a:pPr>
          <a:r>
            <a: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+15,4%</a:t>
          </a:r>
          <a:endParaRPr lang="ru-RU" sz="1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0.3283</cdr:x>
      <cdr:y>0.19614</cdr:y>
    </cdr:from>
    <cdr:to>
      <cdr:x>0.42282</cdr:x>
      <cdr:y>0.26585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3678521" y="737370"/>
          <a:ext cx="1059054" cy="2620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ts val="1275"/>
            </a:lnSpc>
          </a:pPr>
          <a:r>
            <a: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+23,4%</a:t>
          </a:r>
          <a:endParaRPr lang="ru-RU" sz="1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0.46112</cdr:x>
      <cdr:y>0.15734</cdr:y>
    </cdr:from>
    <cdr:to>
      <cdr:x>0.55632</cdr:x>
      <cdr:y>0.22624</cdr:y>
    </cdr:to>
    <cdr:sp macro="" textlink="">
      <cdr:nvSpPr>
        <cdr:cNvPr id="7" name="Прямоугольник 6"/>
        <cdr:cNvSpPr/>
      </cdr:nvSpPr>
      <cdr:spPr>
        <a:xfrm xmlns:a="http://schemas.openxmlformats.org/drawingml/2006/main">
          <a:off x="5166661" y="591489"/>
          <a:ext cx="1066683" cy="259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ts val="1275"/>
            </a:lnSpc>
          </a:pPr>
          <a:r>
            <a: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+10,0%</a:t>
          </a:r>
          <a:endParaRPr lang="ru-RU" sz="1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0.60033</cdr:x>
      <cdr:y>0.14322</cdr:y>
    </cdr:from>
    <cdr:to>
      <cdr:x>0.65794</cdr:x>
      <cdr:y>0.26116</cdr:y>
    </cdr:to>
    <cdr:sp macro="" textlink="">
      <cdr:nvSpPr>
        <cdr:cNvPr id="8" name="Равнобедренный треугольник 7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6726521" y="597555"/>
          <a:ext cx="645459" cy="492090"/>
        </a:xfrm>
        <a:prstGeom xmlns:a="http://schemas.openxmlformats.org/drawingml/2006/main" prst="triangle">
          <a:avLst>
            <a:gd name="adj" fmla="val 45574"/>
          </a:avLst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0.59195</cdr:x>
      <cdr:y>0.08788</cdr:y>
    </cdr:from>
    <cdr:to>
      <cdr:x>0.65314</cdr:x>
      <cdr:y>0.17371</cdr:y>
    </cdr:to>
    <cdr:pic>
      <cdr:nvPicPr>
        <cdr:cNvPr id="9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632576" y="366651"/>
          <a:ext cx="685615" cy="35813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0.73408</cdr:x>
      <cdr:y>0.09914</cdr:y>
    </cdr:from>
    <cdr:to>
      <cdr:x>0.80079</cdr:x>
      <cdr:y>0.20212</cdr:y>
    </cdr:to>
    <cdr:sp macro="" textlink="">
      <cdr:nvSpPr>
        <cdr:cNvPr id="10" name="Равнобедренный треугольник 9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8225162" y="413655"/>
          <a:ext cx="747482" cy="429649"/>
        </a:xfrm>
        <a:prstGeom xmlns:a="http://schemas.openxmlformats.org/drawingml/2006/main" prst="triangle">
          <a:avLst>
            <a:gd name="adj" fmla="val 45574"/>
          </a:avLst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0.88196</cdr:x>
      <cdr:y>0.0395</cdr:y>
    </cdr:from>
    <cdr:to>
      <cdr:x>0.94652</cdr:x>
      <cdr:y>0.12314</cdr:y>
    </cdr:to>
    <cdr:sp macro="" textlink="">
      <cdr:nvSpPr>
        <cdr:cNvPr id="11" name="Равнобедренный треугольник 10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9882097" y="164823"/>
          <a:ext cx="723405" cy="348965"/>
        </a:xfrm>
        <a:prstGeom xmlns:a="http://schemas.openxmlformats.org/drawingml/2006/main" prst="triangle">
          <a:avLst>
            <a:gd name="adj" fmla="val 45574"/>
          </a:avLst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0.1965</cdr:x>
      <cdr:y>0.39153</cdr:y>
    </cdr:from>
    <cdr:to>
      <cdr:x>0.25006</cdr:x>
      <cdr:y>0.5</cdr:y>
    </cdr:to>
    <cdr:sp macro="" textlink="">
      <cdr:nvSpPr>
        <cdr:cNvPr id="2" name="Равнобедренный треугольник 1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2236177" y="1581048"/>
          <a:ext cx="609600" cy="438040"/>
        </a:xfrm>
        <a:prstGeom xmlns:a="http://schemas.openxmlformats.org/drawingml/2006/main" prst="triangle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0.46782</cdr:x>
      <cdr:y>0.26299</cdr:y>
    </cdr:from>
    <cdr:to>
      <cdr:x>0.53793</cdr:x>
      <cdr:y>0.36537</cdr:y>
    </cdr:to>
    <cdr:sp macro="" textlink="">
      <cdr:nvSpPr>
        <cdr:cNvPr id="3" name="Равнобедренный треугольник 2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5323890" y="1061996"/>
          <a:ext cx="797863" cy="413438"/>
        </a:xfrm>
        <a:prstGeom xmlns:a="http://schemas.openxmlformats.org/drawingml/2006/main" prst="triangle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0.3295</cdr:x>
      <cdr:y>0.32451</cdr:y>
    </cdr:from>
    <cdr:to>
      <cdr:x>0.39501</cdr:x>
      <cdr:y>0.44037</cdr:y>
    </cdr:to>
    <cdr:sp macro="" textlink="">
      <cdr:nvSpPr>
        <cdr:cNvPr id="4" name="Равнобедренный треугольник 3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3749755" y="1310425"/>
          <a:ext cx="745527" cy="467847"/>
        </a:xfrm>
        <a:prstGeom xmlns:a="http://schemas.openxmlformats.org/drawingml/2006/main" prst="triangle">
          <a:avLst>
            <a:gd name="adj" fmla="val 50000"/>
          </a:avLst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0.19492</cdr:x>
      <cdr:y>0.28426</cdr:y>
    </cdr:from>
    <cdr:to>
      <cdr:x>0.27212</cdr:x>
      <cdr:y>0.34841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2218246" y="1147909"/>
          <a:ext cx="878542" cy="259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ts val="1275"/>
            </a:lnSpc>
          </a:pPr>
          <a:r>
            <a: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+12,9%</a:t>
          </a:r>
          <a:endParaRPr lang="ru-RU" sz="1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0.32726</cdr:x>
      <cdr:y>0.19725</cdr:y>
    </cdr:from>
    <cdr:to>
      <cdr:x>0.41076</cdr:x>
      <cdr:y>0.2614</cdr:y>
    </cdr:to>
    <cdr:sp macro="" textlink="">
      <cdr:nvSpPr>
        <cdr:cNvPr id="7" name="Прямоугольник 6"/>
        <cdr:cNvSpPr/>
      </cdr:nvSpPr>
      <cdr:spPr>
        <a:xfrm xmlns:a="http://schemas.openxmlformats.org/drawingml/2006/main" flipH="1">
          <a:off x="3724316" y="796527"/>
          <a:ext cx="950260" cy="2590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ts val="1275"/>
            </a:lnSpc>
          </a:pPr>
          <a:r>
            <a: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+20,0%</a:t>
          </a:r>
          <a:endParaRPr lang="ru-RU" sz="1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0.45327</cdr:x>
      <cdr:y>0.1094</cdr:y>
    </cdr:from>
    <cdr:to>
      <cdr:x>0.54673</cdr:x>
      <cdr:y>0.21483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5158325" y="441778"/>
          <a:ext cx="1063525" cy="4257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ts val="1275"/>
            </a:lnSpc>
          </a:pPr>
          <a:endParaRPr lang="ru-RU" sz="1400" b="1" dirty="0" smtClean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algn="ctr">
            <a:lnSpc>
              <a:spcPts val="1275"/>
            </a:lnSpc>
          </a:pPr>
          <a:r>
            <a: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+17,5%</a:t>
          </a:r>
          <a:endParaRPr lang="ru-RU" sz="1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0.74049</cdr:x>
      <cdr:y>0.16212</cdr:y>
    </cdr:from>
    <cdr:to>
      <cdr:x>0.8106</cdr:x>
      <cdr:y>0.2645</cdr:y>
    </cdr:to>
    <cdr:sp macro="" textlink="">
      <cdr:nvSpPr>
        <cdr:cNvPr id="9" name="Равнобедренный треугольник 8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8426900" y="654657"/>
          <a:ext cx="797863" cy="413438"/>
        </a:xfrm>
        <a:prstGeom xmlns:a="http://schemas.openxmlformats.org/drawingml/2006/main" prst="triangle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  <cdr:relSizeAnchor xmlns:cdr="http://schemas.openxmlformats.org/drawingml/2006/chartDrawing">
    <cdr:from>
      <cdr:x>0.88045</cdr:x>
      <cdr:y>0.1094</cdr:y>
    </cdr:from>
    <cdr:to>
      <cdr:x>0.93856</cdr:x>
      <cdr:y>0.19487</cdr:y>
    </cdr:to>
    <cdr:sp macro="" textlink="">
      <cdr:nvSpPr>
        <cdr:cNvPr id="10" name="Равнобедренный треугольник 9">
          <a:extLst xmlns:a="http://schemas.openxmlformats.org/drawingml/2006/main">
            <a:ext uri="{FF2B5EF4-FFF2-40B4-BE49-F238E27FC236}">
              <a16:creationId xmlns:a16="http://schemas.microsoft.com/office/drawing/2014/main" xmlns="" id="{ABC8ACDC-D6E7-FC57-2BB2-689F5FAAE905}"/>
            </a:ext>
          </a:extLst>
        </cdr:cNvPr>
        <cdr:cNvSpPr/>
      </cdr:nvSpPr>
      <cdr:spPr>
        <a:xfrm xmlns:a="http://schemas.openxmlformats.org/drawingml/2006/main" rot="10800000" flipH="1" flipV="1">
          <a:off x="10019630" y="441778"/>
          <a:ext cx="661300" cy="345140"/>
        </a:xfrm>
        <a:prstGeom xmlns:a="http://schemas.openxmlformats.org/drawingml/2006/main" prst="triangle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latin typeface="Montserrat" panose="00000500000000000000" pitchFamily="2" charset="-52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4001" cy="3401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3494" y="0"/>
            <a:ext cx="4304001" cy="3401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04029-7045-49D4-A58A-33742D4F3073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4001" cy="3401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3494" y="6456433"/>
            <a:ext cx="4304001" cy="3401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36690-58D8-43D6-ABC3-11A731C3AA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023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919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4597" y="1"/>
            <a:ext cx="4302919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CFD67-3F35-4B77-80ED-043206F591CC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982" y="3271381"/>
            <a:ext cx="794385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919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4597" y="6456612"/>
            <a:ext cx="4302919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13DEE-ECEF-46DD-BCA7-8D60072A49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341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00313" y="555625"/>
            <a:ext cx="4929187" cy="27733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Ежегодно между Министерством образования и науки Пермского края и администрацией Кунгурского муниципального округа Пермского края заключается Соглашение , в соответствии с которым орган местного самоуправления обязуется обеспечить установленный Соглашением уровень средней заработной платы педагогических работников.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 средней заработной платы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педагогов общего образования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Кунгурского муниципального округа за 2022-2028 годы представлен на данном слайде. 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Фактическая средняя ЗП за 2022 год составила в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сумме 38 190 рублей,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                                      за 2023 год -                              42 273 рубля,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                                      за 2024 год -                              50 691 рубль.           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Плановая средняя ЗП на 2025 год составляет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59 540 рублей.</a:t>
            </a:r>
          </a:p>
          <a:p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Прогнозная средняя ЗП на планируемые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2026-2028 годы ожидаются с ежегодным увеличением на 10,7%: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2026 году –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65 951 рублей,</a:t>
            </a:r>
          </a:p>
          <a:p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2027 году -  73 052 рубля,</a:t>
            </a:r>
          </a:p>
          <a:p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2028 году – 80 918 рублей.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сравнивать с ростом Минимального размера оплаты труда (с 22440 рублей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2025 году - до 27093 рубля в 2026 году), то рост МРОТ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2026 году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составит 20,7%.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>
              <a:defRPr/>
            </a:pP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066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00313" y="555625"/>
            <a:ext cx="4929187" cy="27733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</a:t>
            </a:r>
            <a:r>
              <a:rPr lang="ru-RU" baseline="0" dirty="0" smtClean="0"/>
              <a:t> данном слайде указаны размеры плановой средней ЗП педагогических работников общего образования на январь-декабрь 2025 года, а также учителей в разрезе ООУ.</a:t>
            </a:r>
          </a:p>
          <a:p>
            <a:r>
              <a:rPr lang="ru-RU" baseline="0" dirty="0" smtClean="0"/>
              <a:t>При планировании средней ЗП учтены фактические расходы за январь-октябрь 2025 года, а также остатки средств образовательных организаций.</a:t>
            </a:r>
          </a:p>
          <a:p>
            <a:r>
              <a:rPr lang="ru-RU" baseline="0" dirty="0" smtClean="0"/>
              <a:t>Обращаю ваше внимание, что Соглашением установлена плановая средняя заработная плата не только в целом педагогов школ (59 540 руб.), но и учителей в том числе (59 860 </a:t>
            </a:r>
            <a:r>
              <a:rPr lang="ru-RU" baseline="0" dirty="0" err="1" smtClean="0"/>
              <a:t>руб</a:t>
            </a:r>
            <a:r>
              <a:rPr lang="ru-RU" baseline="0" dirty="0" smtClean="0"/>
              <a:t>).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Фактическая средняя заработная плата педагогов школ за 10 месяцев 2025 года составила 56 096 рублей (94,2%), в том числе у учителей – 56 027 рублей (93,6%). </a:t>
            </a:r>
          </a:p>
          <a:p>
            <a:r>
              <a:rPr lang="ru-RU" baseline="0" dirty="0" smtClean="0"/>
              <a:t>В соответствии с Соглашением заработная плата учителей должна быть не менее 100,5 % от заработной платы педагогов ООУ (59860 (учителя) / 59540 (педагоги).</a:t>
            </a:r>
          </a:p>
          <a:p>
            <a:r>
              <a:rPr lang="ru-RU" baseline="0" dirty="0" smtClean="0"/>
              <a:t>Но некоторые учреждения по итогам за 10 месяцев 2025 года не выдерживают данное соотношение и выплачивают заработную плату учителям в меньшем объеме:</a:t>
            </a:r>
          </a:p>
          <a:p>
            <a:r>
              <a:rPr lang="ru-RU" baseline="0" dirty="0" smtClean="0"/>
              <a:t>СОШ № 18 - 97%,      </a:t>
            </a:r>
            <a:r>
              <a:rPr lang="ru-RU" baseline="0" dirty="0" err="1" smtClean="0"/>
              <a:t>Голд.СОШ</a:t>
            </a:r>
            <a:r>
              <a:rPr lang="ru-RU" baseline="0" dirty="0" smtClean="0"/>
              <a:t> - 97%,          </a:t>
            </a:r>
            <a:r>
              <a:rPr lang="ru-RU" baseline="0" dirty="0" err="1" smtClean="0"/>
              <a:t>Калин.СОШ</a:t>
            </a:r>
            <a:r>
              <a:rPr lang="ru-RU" baseline="0" dirty="0" smtClean="0"/>
              <a:t> – 99%,        </a:t>
            </a:r>
            <a:r>
              <a:rPr lang="ru-RU" baseline="0" dirty="0" err="1" smtClean="0"/>
              <a:t>Ленск.СОШ</a:t>
            </a:r>
            <a:r>
              <a:rPr lang="ru-RU" baseline="0" dirty="0" smtClean="0"/>
              <a:t> – 99%,        </a:t>
            </a:r>
            <a:r>
              <a:rPr lang="ru-RU" baseline="0" dirty="0" err="1" smtClean="0"/>
              <a:t>Плех.СОШ</a:t>
            </a:r>
            <a:r>
              <a:rPr lang="ru-RU" baseline="0" dirty="0" smtClean="0"/>
              <a:t> – 97%,         </a:t>
            </a:r>
            <a:r>
              <a:rPr lang="ru-RU" baseline="0" dirty="0" err="1" smtClean="0"/>
              <a:t>Троицк.ООШ</a:t>
            </a:r>
            <a:r>
              <a:rPr lang="ru-RU" baseline="0" dirty="0" smtClean="0"/>
              <a:t> – 99%,    </a:t>
            </a:r>
            <a:r>
              <a:rPr lang="ru-RU" baseline="0" dirty="0" err="1" smtClean="0"/>
              <a:t>Фил.ООШ</a:t>
            </a:r>
            <a:r>
              <a:rPr lang="ru-RU" baseline="0" dirty="0" smtClean="0"/>
              <a:t> – 99%,</a:t>
            </a:r>
          </a:p>
          <a:p>
            <a:r>
              <a:rPr lang="ru-RU" baseline="0" dirty="0" smtClean="0"/>
              <a:t>СОШ № 21 - 94%,      </a:t>
            </a:r>
            <a:r>
              <a:rPr lang="ru-RU" baseline="0" dirty="0" err="1" smtClean="0"/>
              <a:t>Ергач.СОШ</a:t>
            </a:r>
            <a:r>
              <a:rPr lang="ru-RU" baseline="0" dirty="0" smtClean="0"/>
              <a:t> – 99%,        </a:t>
            </a:r>
            <a:r>
              <a:rPr lang="ru-RU" baseline="0" dirty="0" err="1" smtClean="0"/>
              <a:t>Кылас.СОШ</a:t>
            </a:r>
            <a:r>
              <a:rPr lang="ru-RU" baseline="0" dirty="0" smtClean="0"/>
              <a:t> – 99%,        </a:t>
            </a:r>
            <a:r>
              <a:rPr lang="ru-RU" baseline="0" dirty="0" err="1" smtClean="0"/>
              <a:t>Невол.ООШ</a:t>
            </a:r>
            <a:r>
              <a:rPr lang="ru-RU" baseline="0" dirty="0" smtClean="0"/>
              <a:t> – 96%,       </a:t>
            </a:r>
            <a:r>
              <a:rPr lang="ru-RU" baseline="0" dirty="0" err="1" smtClean="0"/>
              <a:t>Серг.СОШ</a:t>
            </a:r>
            <a:r>
              <a:rPr lang="ru-RU" baseline="0" dirty="0" smtClean="0"/>
              <a:t> – 97 %,         У-</a:t>
            </a:r>
            <a:r>
              <a:rPr lang="ru-RU" baseline="0" dirty="0" err="1" smtClean="0"/>
              <a:t>Турк.СОШ</a:t>
            </a:r>
            <a:r>
              <a:rPr lang="ru-RU" baseline="0" dirty="0" smtClean="0"/>
              <a:t> – 97%,      </a:t>
            </a:r>
            <a:r>
              <a:rPr lang="ru-RU" baseline="0" dirty="0" err="1" smtClean="0"/>
              <a:t>Шад.СОШ</a:t>
            </a:r>
            <a:r>
              <a:rPr lang="ru-RU" baseline="0" dirty="0" smtClean="0"/>
              <a:t> – 98%.</a:t>
            </a:r>
          </a:p>
          <a:p>
            <a:r>
              <a:rPr lang="ru-RU" baseline="0" dirty="0" smtClean="0"/>
              <a:t>В ноябре-декабре этим учреждениям необходимо выровнять соотношение, увеличив заработную плату учителям в большем размере, чем прочим педагогам!!!</a:t>
            </a:r>
          </a:p>
          <a:p>
            <a:r>
              <a:rPr lang="ru-RU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В расчете-распределении учтено, что размеры п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лановой средней ЗП на 2025 год составляет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59 540 рублей с учетом </a:t>
            </a:r>
            <a:r>
              <a:rPr lang="ru-RU" baseline="0" dirty="0" smtClean="0"/>
              <a:t>Ступеней (Стимулирование педагогических работников), в декабре 2025 г. ожидается дополнительное финансирование, сумма которого на сегодняшний день пока неизвестна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расчет не включены расходы на ФОТ более 5,3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млн.рублей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исходя из объемов дополнительного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финансирования Ступеней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прошлых лет: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2022 год – 3,878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млн.руб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2023 год – 4,009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млн.руб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2024 год – 5,209 </a:t>
            </a:r>
            <a:r>
              <a:rPr lang="ru-RU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млн.руб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dirty="0" smtClean="0"/>
              <a:t>Поэтому целевые показатели с учетом поступления Ступеней</a:t>
            </a:r>
            <a:r>
              <a:rPr lang="ru-RU" baseline="0" dirty="0" smtClean="0"/>
              <a:t> будут пересмотрены.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489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00313" y="555625"/>
            <a:ext cx="4929187" cy="27733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Плановая средняя ЗП педагогам дошкольных учреждений в Соглашении на 2025 год составляет 50 476 рублей, но муниципальное образование должно достигнуть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показатель равный значению средней ЗП в общем образовании в муниципальном образовании, но не менее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50 476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endParaRPr lang="ru-RU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1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Фактическая средняя ЗП за 2022 год составила в</a:t>
            </a:r>
            <a:r>
              <a:rPr lang="ru-RU" sz="11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сумме 32 237 рублей,</a:t>
            </a:r>
          </a:p>
          <a:p>
            <a:r>
              <a:rPr lang="ru-RU" sz="11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                                      за 2023 год -                              37 196 рубля,</a:t>
            </a:r>
          </a:p>
          <a:p>
            <a:r>
              <a:rPr lang="ru-RU" sz="11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                                      за 2024 год -                              45 908 рублей.            </a:t>
            </a:r>
            <a:endParaRPr lang="ru-RU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1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Прогнозная средняя ЗП на планируемые</a:t>
            </a:r>
            <a:r>
              <a:rPr lang="ru-RU" sz="11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2026-2028 годы ожидаются с ежегодным увеличением на 10,7%:</a:t>
            </a:r>
          </a:p>
          <a:p>
            <a:r>
              <a:rPr lang="ru-RU" sz="11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2026 году –</a:t>
            </a:r>
            <a:r>
              <a:rPr lang="ru-RU" sz="11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менее 55 911 рублей,</a:t>
            </a:r>
          </a:p>
          <a:p>
            <a:r>
              <a:rPr lang="ru-RU" sz="11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2027 году - не менее 61 931 рубль,</a:t>
            </a:r>
          </a:p>
          <a:p>
            <a:r>
              <a:rPr lang="ru-RU" sz="11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2028 году – не менее 68 598 рублей.</a:t>
            </a:r>
            <a:endParaRPr lang="ru-RU" sz="11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defRPr/>
            </a:pP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Если сравнивать с ростом Минимального размера оплаты труда (с 22440 рублей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2025 году - до 27093 рубля в 2026 году), то рост МРОТ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2026 году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составит 20,7%.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542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00313" y="555625"/>
            <a:ext cx="4929187" cy="27733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</a:t>
            </a:r>
            <a:r>
              <a:rPr lang="ru-RU" baseline="0" dirty="0" smtClean="0"/>
              <a:t> данном слайде указаны размеры плановой средней ЗП педагогических работников дошкольного образования на январь-декабрь 2025 года.</a:t>
            </a:r>
          </a:p>
          <a:p>
            <a:r>
              <a:rPr lang="ru-RU" baseline="0" dirty="0" smtClean="0"/>
              <a:t>При планировании средней ЗП учтены фактические расходы средств образовательных организаций за январь-октябрь 2025 года, а также остатки.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Фактическая средняя заработная плата педагогов дошкольного образования за 10 месяцев 2025 года составила 48 063 рубля (95,2% от Соглашения).</a:t>
            </a:r>
          </a:p>
          <a:p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Плановая средняя ЗП педагогам дошкольных учреждений в Соглашении на 2025 год составляет 50 476 рублей, но муниципальное образование должно достигнуть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показатель равный значению средней ЗП в общем образовании в муниципальном образовании, но не менее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50 476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endParaRPr lang="ru-RU" baseline="0" dirty="0" smtClean="0"/>
          </a:p>
          <a:p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В расчете по общеобразовательным учреждениям выходит, что размер ожидаемой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средней ЗП в сфере общего образования в 2025 году составит примерно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53 813 рублей,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 для учреждений в соглашении предусмотрен 51 606 руб. Поэтому по дошкольникам также будет еще раз пересмотрен размер средней ЗП в сторону увеличения.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023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00313" y="555625"/>
            <a:ext cx="4929187" cy="27733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Плановая средняя ЗП педагогов учреждений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дополнительного образования в 2025 году составляет 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59 860 рублей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ru-RU" dirty="0" smtClean="0"/>
          </a:p>
          <a:p>
            <a:r>
              <a:rPr lang="ru-RU" baseline="0" dirty="0" smtClean="0"/>
              <a:t>Фактическая средняя заработная плата педагогов дополнительного образования за 10 месяцев 2025 года составила 59 013 рублей (98,6% от Соглашения).</a:t>
            </a:r>
          </a:p>
          <a:p>
            <a:r>
              <a:rPr lang="ru-RU" baseline="0" dirty="0" smtClean="0"/>
              <a:t>ЦДОД Дар -100%, ДЮСШ Лидер – 97%.</a:t>
            </a:r>
          </a:p>
          <a:p>
            <a:endParaRPr lang="ru-RU" dirty="0" smtClean="0"/>
          </a:p>
          <a:p>
            <a:r>
              <a:rPr lang="ru-RU" dirty="0" smtClean="0"/>
              <a:t>Средства бюджета</a:t>
            </a:r>
            <a:r>
              <a:rPr lang="ru-RU" baseline="0" dirty="0" smtClean="0"/>
              <a:t> Кунгурского муниципального округа Пермского края </a:t>
            </a:r>
            <a:r>
              <a:rPr lang="ru-RU" dirty="0" smtClean="0"/>
              <a:t>на выполнение целевых показателей</a:t>
            </a:r>
            <a:r>
              <a:rPr lang="ru-RU" baseline="0" dirty="0" smtClean="0"/>
              <a:t> педагогов УДО предусмотрены в полном объеме.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57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A8BADE-8F42-5EC9-6EAC-36E09E44E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1734F47-06DE-3978-D17D-0927CB61E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FB214FC-B760-8437-00CB-EC234EB56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7CEB60A-71A1-F021-9498-D7D6B5E8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BC51B9-096C-A7C8-6201-72148ABAB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04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4E5F75-A986-CC2D-D3B0-EF93EF18B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6C4A25D-FE6B-98A5-BBC6-3EEE6E92A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063A9E2-626E-A272-5BBE-FAB98A16A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42994DD-B0A9-5B3D-030D-66E7EFC4B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0E1D8A0-48C3-9AFD-9702-4847E0E2D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9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7D6A245B-842C-C072-CC90-21CE454FBA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FD8ED6D-437A-EDBE-DFAC-F6ADB04F5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0CB4536-AF0A-A6AB-30B9-66136C6A2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1A467D2-C547-72CF-57CD-136E3FCD7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5A1E04F-70C1-0CF6-680B-BBB2F9959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43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C848B4-8C2F-7DBE-A0A7-48A0D5742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8CD55F-EB34-8157-BE21-1E9C9DD41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87F63A-207E-7F67-D1BB-C4A78569F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EC0248-EFC2-13D4-5314-84C12B31F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648F89D-6B3D-BFB5-8236-B01D2D07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58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5B11D5-13AF-CDC6-31DE-7676DA40D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44B94A3-88EB-D373-8A96-6F1DADCE9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4EB4B4F-0957-BAAD-B6D7-4ACC5CC65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CFDB3DD-D707-43E3-AC72-39EA29AA7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9C59357-3DA2-E1FF-4CA2-747974487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102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4474C51-5732-51A1-B7F7-97C7663FB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3C7D762-27E1-C356-BB69-9FF14B100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693E618-3499-04D8-999D-C50A339CE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E9CAEA1-6AD5-7D50-65BC-5D9AFE90D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D468F7D-1868-74EC-A3CA-CC6673F20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AC345A4-93E8-267C-1DA2-54A9D3785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837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272EC7-5CAE-FDE8-704B-97678359D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788D344-A81E-7C4C-0E0B-05767CE02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82CEF79-7E60-2CC9-A838-B4A8DE9C0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5F3635F-34BC-3D07-8258-3F7A45B7E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0ADFC39-E7A8-CB9C-5335-4B3672F64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4AE3165-149D-14FB-D453-0184190B5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AB3FD23-1237-2421-428C-2D9767077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E64CDD4-25F6-90FF-FCB4-63DBE0D0A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29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9D6C10-14DB-0AFB-9587-46B828AD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0D69FE8-C755-251D-D0C4-3E7E8A0A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CE514AC-31DD-7FC1-814C-4E313EEC2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6D1542C-9719-AA88-FA28-19AF23EA1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49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8047FAA-A7EF-431A-C13C-95F5F8D16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5FB0551-4F03-33F3-EFF5-E5E4C003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A1B8E40-B757-5AD8-0C97-4A3AE26C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45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6CFFD1-B30B-4720-91B0-5955918FA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E4B1AA0-AABC-65D4-809D-DB42DA58D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454C0B1-8405-B852-EA6A-4F1CFD6DD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8569856-2CCC-3913-AA14-C6043319F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F1D20B6-BD8C-03E1-DB1D-8EB87C255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5763DF7-6CE2-93E9-3666-4284DFAA1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06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0FA23F-81AA-8333-F475-0D2C72DD8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CB8C9F2-E155-5736-583C-7D7A90A4F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974E971-5740-F275-6C72-AAB833083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91C5DB8-475E-267B-921A-86BEB63A8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0153CDF-5B04-8198-7F38-74006E376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E79C4FC-2A96-E56A-1648-DE872A8CA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5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1586068-2A78-DDBF-DF51-BBF21D535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C4AFBBF-6492-A681-1761-E874C8B87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DBAF0C-A70B-BE2B-1478-3CA073B17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3301A-1DDA-4D11-BF66-09A5911A1296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132B83-9C18-99F7-0449-CF3E079A4E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1FB06A6-2B6D-982F-5503-8BC37F84E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531C0-C8CC-4584-B3B7-5EB862AC14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87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"/>
            <a:ext cx="12192000" cy="11967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4" y="0"/>
            <a:ext cx="642943" cy="115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50565" y="182880"/>
            <a:ext cx="7872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УПРАВЛЕНИЕ ОБРАЗОВАНИЯ АДМИНИСТРАЦИИ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КУНГУРСКОГО МУНИЦИПАЛЬНОГО ОКРУГА 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ПЕРМСКОГО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083" y="1343891"/>
            <a:ext cx="11591141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Bef>
                <a:spcPts val="600"/>
              </a:spcBef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Исполнение показателей средней заработной платы педагогических работников в соответствии с Указами Президента РФ:</a:t>
            </a:r>
          </a:p>
          <a:p>
            <a:pPr>
              <a:lnSpc>
                <a:spcPts val="1600"/>
              </a:lnSpc>
              <a:spcBef>
                <a:spcPts val="600"/>
              </a:spcBef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достижение ЗП педагогических работников ООУ к значению средней ЗП, установленной соглашением в 2025 г. -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59 540 рублей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52282" y="2013306"/>
            <a:ext cx="5705189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75"/>
              </a:lnSpc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Общее </a:t>
            </a: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 </a:t>
            </a:r>
            <a:b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учета 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федеральных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выплат за классное руководство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7832327"/>
              </p:ext>
            </p:extLst>
          </p:nvPr>
        </p:nvGraphicFramePr>
        <p:xfrm>
          <a:off x="609600" y="2503185"/>
          <a:ext cx="10990555" cy="4021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0944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"/>
            <a:ext cx="12192000" cy="11967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4" y="0"/>
            <a:ext cx="642943" cy="115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50565" y="182880"/>
            <a:ext cx="7872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УПРАВЛЕНИЕ ОБРАЗОВАНИЯ АДМИНИСТРАЦИИ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КУНГУРСКОГО МУНИЦИПАЛЬНОГО ОКРУГА 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ПЕРМСКОГО КРАЯ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63561" y="1307691"/>
            <a:ext cx="9674942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75"/>
              </a:lnSpc>
            </a:pPr>
            <a:endParaRPr lang="ru-RU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275"/>
              </a:lnSpc>
            </a:pP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Общее образование (для Соглашения)</a:t>
            </a:r>
            <a:endParaRPr lang="ru-RU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043806"/>
              </p:ext>
            </p:extLst>
          </p:nvPr>
        </p:nvGraphicFramePr>
        <p:xfrm>
          <a:off x="737419" y="1844390"/>
          <a:ext cx="5191432" cy="4655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5781">
                  <a:extLst>
                    <a:ext uri="{9D8B030D-6E8A-4147-A177-3AD203B41FA5}">
                      <a16:colId xmlns:a16="http://schemas.microsoft.com/office/drawing/2014/main" xmlns="" val="76198558"/>
                    </a:ext>
                  </a:extLst>
                </a:gridCol>
                <a:gridCol w="1740310">
                  <a:extLst>
                    <a:ext uri="{9D8B030D-6E8A-4147-A177-3AD203B41FA5}">
                      <a16:colId xmlns:a16="http://schemas.microsoft.com/office/drawing/2014/main" xmlns="" val="4173670312"/>
                    </a:ext>
                  </a:extLst>
                </a:gridCol>
                <a:gridCol w="1445341">
                  <a:extLst>
                    <a:ext uri="{9D8B030D-6E8A-4147-A177-3AD203B41FA5}">
                      <a16:colId xmlns:a16="http://schemas.microsoft.com/office/drawing/2014/main" xmlns="" val="2555799413"/>
                    </a:ext>
                  </a:extLst>
                </a:gridCol>
              </a:tblGrid>
              <a:tr h="3758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январь-декабрь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2470043"/>
                  </a:ext>
                </a:extLst>
              </a:tr>
              <a:tr h="6980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учреждения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Педагогический персонал ООУ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Учителя ООУ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2352813"/>
                  </a:ext>
                </a:extLst>
              </a:tr>
              <a:tr h="3593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средняя ЗП, руб.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средняя ЗП, руб.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11921217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Лицей №1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51 182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51 338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28437784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 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51 441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53 156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45942841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44 791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46 390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6785505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60 890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61 821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42852959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48 881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49 965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2898695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Гимназия №16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55 466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56 766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33524862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№18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52 122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51 229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403149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№21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53 888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51 258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5381325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72 642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75 408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96416299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Голдыревская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60 117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59 076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3476148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Ергачинская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55 637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55 503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9455287"/>
                  </a:ext>
                </a:extLst>
              </a:tr>
              <a:tr h="2684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Калининская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62 035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61 889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5255324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721785"/>
              </p:ext>
            </p:extLst>
          </p:nvPr>
        </p:nvGraphicFramePr>
        <p:xfrm>
          <a:off x="6548283" y="1844389"/>
          <a:ext cx="5053782" cy="46552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2541912733"/>
                    </a:ext>
                  </a:extLst>
                </a:gridCol>
                <a:gridCol w="1818968">
                  <a:extLst>
                    <a:ext uri="{9D8B030D-6E8A-4147-A177-3AD203B41FA5}">
                      <a16:colId xmlns:a16="http://schemas.microsoft.com/office/drawing/2014/main" xmlns="" val="358454862"/>
                    </a:ext>
                  </a:extLst>
                </a:gridCol>
                <a:gridCol w="1406014">
                  <a:extLst>
                    <a:ext uri="{9D8B030D-6E8A-4147-A177-3AD203B41FA5}">
                      <a16:colId xmlns:a16="http://schemas.microsoft.com/office/drawing/2014/main" xmlns="" val="2021051520"/>
                    </a:ext>
                  </a:extLst>
                </a:gridCol>
              </a:tblGrid>
              <a:tr h="3822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январь-декабрь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32452575"/>
                  </a:ext>
                </a:extLst>
              </a:tr>
              <a:tr h="6024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учреждения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Педагогический персонал ООУ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Учителя ООУ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6570966"/>
                  </a:ext>
                </a:extLst>
              </a:tr>
              <a:tr h="4561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средняя ЗП, руб.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средняя ЗП, руб.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1762683"/>
                  </a:ext>
                </a:extLst>
              </a:tr>
              <a:tr h="28385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Комсомольская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77 530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79 598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1053699"/>
                  </a:ext>
                </a:extLst>
              </a:tr>
              <a:tr h="2654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Кыласовская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69 344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68 966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6307049"/>
                  </a:ext>
                </a:extLst>
              </a:tr>
              <a:tr h="2556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Ленская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62 351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61 973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676976"/>
                  </a:ext>
                </a:extLst>
              </a:tr>
              <a:tr h="27530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Моховская ООШ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69 282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72 258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8452813"/>
                  </a:ext>
                </a:extLst>
              </a:tr>
              <a:tr h="2556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Неволинская ООШ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58 835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57 196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6409997"/>
                  </a:ext>
                </a:extLst>
              </a:tr>
              <a:tr h="26547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Плехановская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66 215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65 140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4087127"/>
                  </a:ext>
                </a:extLst>
              </a:tr>
              <a:tr h="23169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Сергинская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55 035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54 250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18910821"/>
                  </a:ext>
                </a:extLst>
              </a:tr>
              <a:tr h="23169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Троельжанская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68 514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69 177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43948006"/>
                  </a:ext>
                </a:extLst>
              </a:tr>
              <a:tr h="23169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Троицкая ООШ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45 745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45 292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7465191"/>
                  </a:ext>
                </a:extLst>
              </a:tr>
              <a:tr h="23169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Усть-Туркская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54 498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53 238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9268311"/>
                  </a:ext>
                </a:extLst>
              </a:tr>
              <a:tr h="23169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Филипповская ООШ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64 890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65 146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0658197"/>
                  </a:ext>
                </a:extLst>
              </a:tr>
              <a:tr h="23169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Шадейская СОШ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60 341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59 633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8204462"/>
                  </a:ext>
                </a:extLst>
              </a:tr>
              <a:tr h="22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по округу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59 012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59 144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33910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491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"/>
            <a:ext cx="12192000" cy="11967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4" y="0"/>
            <a:ext cx="642943" cy="115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50565" y="182880"/>
            <a:ext cx="7872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УПРАВЛЕНИЕ ОБРАЗОВАНИЯ АДМИНИСТРАЦИИ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КУНГУРСКОГО МУНИЦИПАЛЬНОГО ОКРУГА 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ПЕРМСКОГО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083" y="1343891"/>
            <a:ext cx="115911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Bef>
                <a:spcPts val="600"/>
              </a:spcBef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Исполнение показателей средней заработной платы педагогических работников в соответствии с Указами Президента РФ:</a:t>
            </a:r>
          </a:p>
          <a:p>
            <a:pPr>
              <a:lnSpc>
                <a:spcPts val="1800"/>
              </a:lnSpc>
              <a:spcBef>
                <a:spcPts val="600"/>
              </a:spcBef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достижение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ЗП педагогических работников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ДОУ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значению средней ЗП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общем образовании в МО исходя из статистики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ЗП-Образование, но не менее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50 476 рублей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096430" y="2093757"/>
            <a:ext cx="4260900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75"/>
              </a:lnSpc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Дошкольное образование</a:t>
            </a: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411605"/>
              </p:ext>
            </p:extLst>
          </p:nvPr>
        </p:nvGraphicFramePr>
        <p:xfrm>
          <a:off x="624538" y="2352802"/>
          <a:ext cx="11204685" cy="4172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2" name="chart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3693" y="2459540"/>
            <a:ext cx="883487" cy="445026"/>
          </a:xfrm>
          <a:prstGeom prst="rect">
            <a:avLst/>
          </a:prstGeom>
        </p:spPr>
      </p:pic>
      <p:pic>
        <p:nvPicPr>
          <p:cNvPr id="13" name="chart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90729" y="2324813"/>
            <a:ext cx="838494" cy="39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14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"/>
            <a:ext cx="12192000" cy="11967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4" y="0"/>
            <a:ext cx="642943" cy="115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50565" y="182880"/>
            <a:ext cx="7872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УПРАВЛЕНИЕ ОБРАЗОВАНИЯ АДМИНИСТРАЦИИ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КУНГУРСКОГО МУНИЦИПАЛЬНОГО ОКРУГА 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ПЕРМСКОГО КРАЯ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63561" y="1307691"/>
            <a:ext cx="9674942" cy="430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75"/>
              </a:lnSpc>
            </a:pPr>
            <a:endParaRPr lang="ru-RU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275"/>
              </a:lnSpc>
            </a:pP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Дошкольное образование (для Соглашения)</a:t>
            </a:r>
            <a:endParaRPr lang="ru-RU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534103"/>
              </p:ext>
            </p:extLst>
          </p:nvPr>
        </p:nvGraphicFramePr>
        <p:xfrm>
          <a:off x="344129" y="1844389"/>
          <a:ext cx="5456903" cy="46552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3368">
                  <a:extLst>
                    <a:ext uri="{9D8B030D-6E8A-4147-A177-3AD203B41FA5}">
                      <a16:colId xmlns:a16="http://schemas.microsoft.com/office/drawing/2014/main" xmlns="" val="76198558"/>
                    </a:ext>
                  </a:extLst>
                </a:gridCol>
                <a:gridCol w="2723535">
                  <a:extLst>
                    <a:ext uri="{9D8B030D-6E8A-4147-A177-3AD203B41FA5}">
                      <a16:colId xmlns:a16="http://schemas.microsoft.com/office/drawing/2014/main" xmlns="" val="4173670312"/>
                    </a:ext>
                  </a:extLst>
                </a:gridCol>
              </a:tblGrid>
              <a:tr h="39890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январь-декабрь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2470043"/>
                  </a:ext>
                </a:extLst>
              </a:tr>
              <a:tr h="7408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учреждения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Педагогический персонал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ДОУ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2352813"/>
                  </a:ext>
                </a:extLst>
              </a:tr>
              <a:tr h="3813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средняя ЗП, руб.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11921217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ЦРР-ДС № 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50 685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28437784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ЦРР-ДС № 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56 203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45942841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ЦРР-ДС № 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51 102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6785505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42 685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42852959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44 153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2898695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50 946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33524862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Гимназия №16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40 882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403149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Голдыревская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60 948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65381325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Ергачинская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57 976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96416299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Калининская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53 549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3476148"/>
                  </a:ext>
                </a:extLst>
              </a:tr>
              <a:tr h="28493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Комсомольская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54 459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9455287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314915"/>
              </p:ext>
            </p:extLst>
          </p:nvPr>
        </p:nvGraphicFramePr>
        <p:xfrm>
          <a:off x="6095999" y="1844389"/>
          <a:ext cx="5506067" cy="46552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3033">
                  <a:extLst>
                    <a:ext uri="{9D8B030D-6E8A-4147-A177-3AD203B41FA5}">
                      <a16:colId xmlns:a16="http://schemas.microsoft.com/office/drawing/2014/main" xmlns="" val="2541912733"/>
                    </a:ext>
                  </a:extLst>
                </a:gridCol>
                <a:gridCol w="2753034">
                  <a:extLst>
                    <a:ext uri="{9D8B030D-6E8A-4147-A177-3AD203B41FA5}">
                      <a16:colId xmlns:a16="http://schemas.microsoft.com/office/drawing/2014/main" xmlns="" val="358454862"/>
                    </a:ext>
                  </a:extLst>
                </a:gridCol>
              </a:tblGrid>
              <a:tr h="40152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январь-декабрь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32452575"/>
                  </a:ext>
                </a:extLst>
              </a:tr>
              <a:tr h="63269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учреждения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Педагогический персонал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ДОУ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6570966"/>
                  </a:ext>
                </a:extLst>
              </a:tr>
              <a:tr h="4791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средняя ЗП, руб.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1762683"/>
                  </a:ext>
                </a:extLst>
              </a:tr>
              <a:tr h="2981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Кыласовская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58 409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1053699"/>
                  </a:ext>
                </a:extLst>
              </a:tr>
              <a:tr h="278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Ленская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59 536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6307049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Моховская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70 451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676976"/>
                  </a:ext>
                </a:extLst>
              </a:tr>
              <a:tr h="2891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Неволинская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48 667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8452813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Плехановская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53 756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6409997"/>
                  </a:ext>
                </a:extLst>
              </a:tr>
              <a:tr h="278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Сергинская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54 400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4087127"/>
                  </a:ext>
                </a:extLst>
              </a:tr>
              <a:tr h="2433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Троельжанская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71 308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18910821"/>
                  </a:ext>
                </a:extLst>
              </a:tr>
              <a:tr h="2433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Троицкая ООШ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47 396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43948006"/>
                  </a:ext>
                </a:extLst>
              </a:tr>
              <a:tr h="2433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Усть-Туркская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54 515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7465191"/>
                  </a:ext>
                </a:extLst>
              </a:tr>
              <a:tr h="2433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Филипповская ООШ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64 710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9268311"/>
                  </a:ext>
                </a:extLst>
              </a:tr>
              <a:tr h="2433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Шадейская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СОШ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59 566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0658197"/>
                  </a:ext>
                </a:extLst>
              </a:tr>
              <a:tr h="24334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по округу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51 606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8204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02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"/>
            <a:ext cx="12192000" cy="119675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4" y="0"/>
            <a:ext cx="642943" cy="115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50565" y="182880"/>
            <a:ext cx="7872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УПРАВЛЕНИЕ ОБРАЗОВАНИЯ АДМИНИСТРАЦИИ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КУНГУРСКОГО МУНИЦИПАЛЬНОГО ОКРУГА </a:t>
            </a:r>
          </a:p>
          <a:p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ПЕРМСКОГО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083" y="1343891"/>
            <a:ext cx="11591141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  <a:defRPr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Исполнение показателей средней заработной платы педагогических работников в соответствии с Указами Президента РФ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400"/>
              </a:lnSpc>
              <a:spcBef>
                <a:spcPts val="1800"/>
              </a:spcBef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достижение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ЗП педагогических работников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УДО к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значению средней ЗП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учителей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 в 2025 году –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59 860 рублей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cap="all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96234" y="2042149"/>
            <a:ext cx="5727205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75"/>
              </a:lnSpc>
            </a:pPr>
            <a:endParaRPr lang="ru-RU" sz="1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275"/>
              </a:lnSpc>
            </a:pPr>
            <a:r>
              <a:rPr lang="ru-RU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Дополнительное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</a:t>
            </a:r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797687"/>
              </p:ext>
            </p:extLst>
          </p:nvPr>
        </p:nvGraphicFramePr>
        <p:xfrm>
          <a:off x="238083" y="2488928"/>
          <a:ext cx="11380176" cy="4038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Равнобедренный треугольник 12">
            <a:extLst>
              <a:ext uri="{FF2B5EF4-FFF2-40B4-BE49-F238E27FC236}">
                <a16:creationId xmlns:a16="http://schemas.microsoft.com/office/drawing/2014/main" xmlns="" id="{ABC8ACDC-D6E7-FC57-2BB2-689F5FAAE905}"/>
              </a:ext>
            </a:extLst>
          </p:cNvPr>
          <p:cNvSpPr/>
          <p:nvPr/>
        </p:nvSpPr>
        <p:spPr>
          <a:xfrm rot="10800000" flipH="1" flipV="1">
            <a:off x="7041773" y="3347787"/>
            <a:ext cx="797863" cy="413438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Montserrat" panose="00000500000000000000" pitchFamily="2" charset="-52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908941" y="2717827"/>
            <a:ext cx="1063525" cy="42575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275"/>
              </a:lnSpc>
            </a:pPr>
            <a:endPara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275"/>
              </a:lnSpc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+10,7%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 flipH="1">
            <a:off x="8534399" y="2717827"/>
            <a:ext cx="878542" cy="42575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275"/>
              </a:lnSpc>
            </a:pPr>
            <a:endPara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275"/>
              </a:lnSpc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+10,7%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 flipH="1">
            <a:off x="10228729" y="2387289"/>
            <a:ext cx="878542" cy="42575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275"/>
              </a:lnSpc>
            </a:pPr>
            <a:endParaRPr lang="ru-RU" sz="1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275"/>
              </a:lnSpc>
            </a:pP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+10,7%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86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6157</TotalTime>
  <Words>1468</Words>
  <Application>Microsoft Office PowerPoint</Application>
  <PresentationFormat>Широкоэкранный</PresentationFormat>
  <Paragraphs>258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Судаков</dc:creator>
  <cp:lastModifiedBy>User</cp:lastModifiedBy>
  <cp:revision>611</cp:revision>
  <cp:lastPrinted>2025-10-27T12:24:33Z</cp:lastPrinted>
  <dcterms:created xsi:type="dcterms:W3CDTF">2023-06-03T15:31:11Z</dcterms:created>
  <dcterms:modified xsi:type="dcterms:W3CDTF">2025-11-27T04:46:26Z</dcterms:modified>
</cp:coreProperties>
</file>