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3"/>
  </p:notesMasterIdLst>
  <p:sldIdLst>
    <p:sldId id="300" r:id="rId2"/>
    <p:sldId id="399" r:id="rId3"/>
    <p:sldId id="400" r:id="rId4"/>
    <p:sldId id="401" r:id="rId5"/>
    <p:sldId id="396" r:id="rId6"/>
    <p:sldId id="397" r:id="rId7"/>
    <p:sldId id="402" r:id="rId8"/>
    <p:sldId id="407" r:id="rId9"/>
    <p:sldId id="403" r:id="rId10"/>
    <p:sldId id="405" r:id="rId11"/>
    <p:sldId id="395" r:id="rId12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21" autoAdjust="0"/>
    <p:restoredTop sz="64760" autoAdjust="0"/>
  </p:normalViewPr>
  <p:slideViewPr>
    <p:cSldViewPr snapToGrid="0">
      <p:cViewPr varScale="1">
        <p:scale>
          <a:sx n="72" d="100"/>
          <a:sy n="72" d="100"/>
        </p:scale>
        <p:origin x="1836" y="5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самодиагностики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31283249115791362"/>
          <c:y val="0.334768593018717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9.2673354469626643E-2"/>
          <c:y val="0.25568465832047449"/>
          <c:w val="0.88854945866141732"/>
          <c:h val="0.7203141875818286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mmm\-yy</c:formatCode>
                <c:ptCount val="4"/>
                <c:pt idx="0" formatCode="General">
                  <c:v>2023</c:v>
                </c:pt>
                <c:pt idx="1">
                  <c:v>45444</c:v>
                </c:pt>
                <c:pt idx="2">
                  <c:v>45597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20.8</c:v>
                </c:pt>
                <c:pt idx="1">
                  <c:v>16.600000000000001</c:v>
                </c:pt>
                <c:pt idx="2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C1C-4165-B06A-2EFA93879DF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mmm\-yy</c:formatCode>
                <c:ptCount val="4"/>
                <c:pt idx="0" formatCode="General">
                  <c:v>2023</c:v>
                </c:pt>
                <c:pt idx="1">
                  <c:v>45444</c:v>
                </c:pt>
                <c:pt idx="2">
                  <c:v>45597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70.8</c:v>
                </c:pt>
                <c:pt idx="1">
                  <c:v>75</c:v>
                </c:pt>
                <c:pt idx="2">
                  <c:v>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C1C-4165-B06A-2EFA93879DF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базовый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C1C-4165-B06A-2EFA93879DF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mmm\-yy</c:formatCode>
                <c:ptCount val="4"/>
                <c:pt idx="0" formatCode="General">
                  <c:v>2023</c:v>
                </c:pt>
                <c:pt idx="1">
                  <c:v>45444</c:v>
                </c:pt>
                <c:pt idx="2">
                  <c:v>45597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8.3000000000000007</c:v>
                </c:pt>
                <c:pt idx="1">
                  <c:v>4.2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C1C-4165-B06A-2EFA93879DF5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ниже базового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mmm\-yy</c:formatCode>
                <c:ptCount val="4"/>
                <c:pt idx="0" formatCode="General">
                  <c:v>2023</c:v>
                </c:pt>
                <c:pt idx="1">
                  <c:v>45444</c:v>
                </c:pt>
                <c:pt idx="2">
                  <c:v>45597</c:v>
                </c:pt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1">
                  <c:v>4.2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C1C-4165-B06A-2EFA93879D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67975048"/>
        <c:axId val="367971912"/>
      </c:barChart>
      <c:catAx>
        <c:axId val="367975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367971912"/>
        <c:crosses val="autoZero"/>
        <c:auto val="0"/>
        <c:lblAlgn val="ctr"/>
        <c:lblOffset val="100"/>
        <c:noMultiLvlLbl val="0"/>
      </c:catAx>
      <c:valAx>
        <c:axId val="3679719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67975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628352182204036"/>
          <c:y val="0.38147355112554537"/>
          <c:w val="0.54851429779436045"/>
          <c:h val="0.123361384955120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9091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9091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A78CFD67-3F35-4B77-80ED-043206F591CC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5"/>
            <a:ext cx="5486400" cy="3916740"/>
          </a:xfrm>
          <a:prstGeom prst="rect">
            <a:avLst/>
          </a:prstGeom>
        </p:spPr>
        <p:txBody>
          <a:bodyPr vert="horz" lIns="91861" tIns="45930" rIns="91861" bIns="4593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9090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9090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E7313DEE-ECEF-46DD-BCA7-8D60072A49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341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6525" y="747713"/>
            <a:ext cx="6646863" cy="37385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145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298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- 100% ОО обеспечить участие в самодиагностике –выполнена в полном объеме, все школы округа прошли самодиагностику. Напомню, что самодиагностика состоит из магистральных направлений и ключевых условий, административные команды, оценив свою деятельность, набирали баллы и распределялись по уровням. И мы видим, что в ноябре 2024 25 %  ОО имеют высокий уровень, 75 % школ оценили себя на среднем уровне. Видим, что школ, находящихся на базовом или ниже базового уровня у нас в округе нет. 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основе детализированной информации по результатам самодиагностики,</a:t>
            </a:r>
            <a:r>
              <a:rPr lang="ru-RU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административная команда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формулирует задачи, решение которых поможет перейти на следующий уровень</a:t>
            </a:r>
            <a:r>
              <a:rPr lang="ru-RU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либо повысить свой балл. По итогам прохождения самодиагностики и корректировки программы развития заместитель директора по  методической работе Гимназии № 16 </a:t>
            </a:r>
            <a:r>
              <a:rPr lang="ru-RU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Вотинова</a:t>
            </a:r>
            <a:r>
              <a:rPr lang="ru-RU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Сергеевна в декабре представила свой опыт на краевом проектно-методическом семинаре "ШКОЛА МИНПРОСВЕЩЕНИЯ РОССИИ: УПРАВЛЕНИЕ РЕЗУЛЬТАТАМИ".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8517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9814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58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606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defTabSz="929814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899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977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77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02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9814"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6931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ru-RU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365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298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507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A8BADE-8F42-5EC9-6EAC-36E09E44E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1734F47-06DE-3978-D17D-0927CB61E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FB214FC-B760-8437-00CB-EC234EB56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7CEB60A-71A1-F021-9498-D7D6B5E8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BC51B9-096C-A7C8-6201-72148ABAB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049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4E5F75-A986-CC2D-D3B0-EF93EF18B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6C4A25D-FE6B-98A5-BBC6-3EEE6E92A8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63A9E2-626E-A272-5BBE-FAB98A16A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42994DD-B0A9-5B3D-030D-66E7EFC4B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0E1D8A0-48C3-9AFD-9702-4847E0E2D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9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D6A245B-842C-C072-CC90-21CE454FB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FD8ED6D-437A-EDBE-DFAC-F6ADB04F5D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CB4536-AF0A-A6AB-30B9-66136C6A2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1A467D2-C547-72CF-57CD-136E3FCD7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5A1E04F-70C1-0CF6-680B-BBB2F9959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431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C848B4-8C2F-7DBE-A0A7-48A0D5742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98CD55F-EB34-8157-BE21-1E9C9DD41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C87F63A-207E-7F67-D1BB-C4A78569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6EC0248-EFC2-13D4-5314-84C12B31F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48F89D-6B3D-BFB5-8236-B01D2D07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582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5B11D5-13AF-CDC6-31DE-7676DA40D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44B94A3-88EB-D373-8A96-6F1DADCE9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4EB4B4F-0957-BAAD-B6D7-4ACC5CC65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CFDB3DD-D707-43E3-AC72-39EA29AA7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9C59357-3DA2-E1FF-4CA2-747974487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102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474C51-5732-51A1-B7F7-97C7663FB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3C7D762-27E1-C356-BB69-9FF14B1001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693E618-3499-04D8-999D-C50A339CE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E9CAEA1-6AD5-7D50-65BC-5D9AFE90D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D468F7D-1868-74EC-A3CA-CC6673F20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AC345A4-93E8-267C-1DA2-54A9D378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837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272EC7-5CAE-FDE8-704B-97678359D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788D344-A81E-7C4C-0E0B-05767CE02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82CEF79-7E60-2CC9-A838-B4A8DE9C0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5F3635F-34BC-3D07-8258-3F7A45B7EF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0ADFC39-E7A8-CB9C-5335-4B3672F645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4AE3165-149D-14FB-D453-0184190B5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AB3FD23-1237-2421-428C-2D9767077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E64CDD4-25F6-90FF-FCB4-63DBE0D0A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292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9D6C10-14DB-0AFB-9587-46B828AD1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0D69FE8-C755-251D-D0C4-3E7E8A0A3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CE514AC-31DD-7FC1-814C-4E313EEC2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6D1542C-9719-AA88-FA28-19AF23EA1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497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8047FAA-A7EF-431A-C13C-95F5F8D16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5FB0551-4F03-33F3-EFF5-E5E4C0031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A1B8E40-B757-5AD8-0C97-4A3AE26C8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458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6CFFD1-B30B-4720-91B0-5955918FA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E4B1AA0-AABC-65D4-809D-DB42DA58D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454C0B1-8405-B852-EA6A-4F1CFD6DD3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8569856-2CCC-3913-AA14-C6043319F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F1D20B6-BD8C-03E1-DB1D-8EB87C255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5763DF7-6CE2-93E9-3666-4284DFAA1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065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0FA23F-81AA-8333-F475-0D2C72DD8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CB8C9F2-E155-5736-583C-7D7A90A4F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974E971-5740-F275-6C72-AAB833083C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91C5DB8-475E-267B-921A-86BEB63A8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0153CDF-5B04-8198-7F38-74006E376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E79C4FC-2A96-E56A-1648-DE872A8CA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659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586068-2A78-DDBF-DF51-BBF21D535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C4AFBBF-6492-A681-1761-E874C8B87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DBAF0C-A70B-BE2B-1478-3CA073B170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3301A-1DDA-4D11-BF66-09A5911A1296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7132B83-9C18-99F7-0449-CF3E079A4E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FB06A6-2B6D-982F-5503-8BC37F84E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87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ioco.ru/obraztsi_i_opisaniya_vpr_2025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84" y="0"/>
            <a:ext cx="642943" cy="115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50565" y="182880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УПРАВЛЕНИЕ ОБРАЗОВАНИЯ АДМИНИСТРАЦИИ</a:t>
            </a:r>
          </a:p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КУНГУРСКОГО МУНИЦИПАЛЬНОГО ОКРУГА </a:t>
            </a:r>
          </a:p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ПЕРМСКОГО КРАЯ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8084" y="2411596"/>
            <a:ext cx="11715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мониторинговых (оценочных) процедурах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2024-2025 учебном году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07135" y="5532309"/>
            <a:ext cx="41719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Начальник отдела качества образования 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Управления </a:t>
            </a: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образования администрации 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Кунгурского муниципального </a:t>
            </a: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округа Пермского края </a:t>
            </a:r>
          </a:p>
          <a:p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Т.Н.Судакова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26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1365853"/>
              </p:ext>
            </p:extLst>
          </p:nvPr>
        </p:nvGraphicFramePr>
        <p:xfrm>
          <a:off x="0" y="2229189"/>
          <a:ext cx="6948869" cy="4233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6700980" y="5290171"/>
            <a:ext cx="1853536" cy="119584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"/>
            <a:ext cx="12192000" cy="6106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Магистральные направления и ключевые условия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13986" t="33026" r="38193" b="16243"/>
          <a:stretch/>
        </p:blipFill>
        <p:spPr>
          <a:xfrm>
            <a:off x="111836" y="662230"/>
            <a:ext cx="4108167" cy="27491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8913" y="1798238"/>
            <a:ext cx="42928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Задача: 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разработать или откорректировать программу развития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77944" y="722688"/>
            <a:ext cx="47964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</a:t>
            </a:r>
            <a:endParaRPr lang="ru-RU" sz="2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обеспечение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единого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образовательного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пространства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331" y="2265296"/>
            <a:ext cx="926751" cy="92675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555802" y="2772140"/>
            <a:ext cx="3140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 весь период проведения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331584" y="4464277"/>
            <a:ext cx="2061053" cy="141839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0085898" y="3531791"/>
            <a:ext cx="1986889" cy="135172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98554" y="4475702"/>
            <a:ext cx="20372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уровень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обеспечение обязательных минимальных и повышенных требований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26554" y="5066846"/>
            <a:ext cx="22559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</a:p>
          <a:p>
            <a:pPr algn="ctr"/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азовый уровень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обеспечение 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обязательных 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минимальных требований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148624" y="3484377"/>
            <a:ext cx="19745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ысокий уровень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обеспечение обязательных минимальных, повышенных и высоких требований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4302585" y="736454"/>
            <a:ext cx="3422707" cy="163812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Picture 2" descr="Picture background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3" t="19759" r="17065" b="12675"/>
          <a:stretch/>
        </p:blipFill>
        <p:spPr bwMode="auto">
          <a:xfrm>
            <a:off x="4527748" y="1054426"/>
            <a:ext cx="372051" cy="47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5445244" y="736454"/>
            <a:ext cx="1137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2024 г.</a:t>
            </a:r>
            <a:endParaRPr lang="ru-RU" dirty="0"/>
          </a:p>
        </p:txBody>
      </p:sp>
      <p:pic>
        <p:nvPicPr>
          <p:cNvPr id="45" name="Picture 2" descr="Picture background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3" t="19759" r="17065" b="12675"/>
          <a:stretch/>
        </p:blipFill>
        <p:spPr bwMode="auto">
          <a:xfrm>
            <a:off x="6309945" y="1058136"/>
            <a:ext cx="372051" cy="47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Picture background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3" t="19759" r="17065" b="12675"/>
          <a:stretch/>
        </p:blipFill>
        <p:spPr bwMode="auto">
          <a:xfrm>
            <a:off x="6309945" y="1790610"/>
            <a:ext cx="372051" cy="47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Picture background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3" t="19759" r="17065" b="12675"/>
          <a:stretch/>
        </p:blipFill>
        <p:spPr bwMode="auto">
          <a:xfrm>
            <a:off x="4555802" y="1747405"/>
            <a:ext cx="372051" cy="47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4927853" y="1079890"/>
            <a:ext cx="1252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21 вариант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617690" y="1100323"/>
            <a:ext cx="1252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критерии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912319" y="1830175"/>
            <a:ext cx="1252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алгоритм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597338" y="1783132"/>
            <a:ext cx="1252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программа развития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14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0059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Решения: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950" y="6540778"/>
            <a:ext cx="247393" cy="3663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92667" y="1540933"/>
            <a:ext cx="108373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Принять информацию к сведению.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Изучить полученные результаты в рамках оценочных процедур.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Принять управленческие решения по повышению качества образования.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Обеспечить своевременное размещение нормативных документов на официальных сайтах ОО.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Устранить замечания по результатам мониторинга в срок до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7.02.2025.</a:t>
            </a:r>
          </a:p>
        </p:txBody>
      </p:sp>
    </p:spTree>
    <p:extLst>
      <p:ext uri="{BB962C8B-B14F-4D97-AF65-F5344CB8AC3E}">
        <p14:creationId xmlns:p14="http://schemas.microsoft.com/office/powerpoint/2010/main" val="16296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12192000" cy="6851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28" y="8017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оценке качества образования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2024-2025 учебном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38771" t="24291" r="39368" b="19644"/>
          <a:stretch/>
        </p:blipFill>
        <p:spPr>
          <a:xfrm>
            <a:off x="116021" y="783633"/>
            <a:ext cx="3702077" cy="534070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919158" y="4386642"/>
            <a:ext cx="289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71186" y="2376588"/>
            <a:ext cx="4545498" cy="113158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проводятся </a:t>
            </a:r>
            <a:r>
              <a:rPr lang="ru-RU" sz="1400" dirty="0">
                <a:solidFill>
                  <a:schemeClr val="tx1"/>
                </a:solidFill>
              </a:rPr>
              <a:t>в целях оценки достижения обучающимися </a:t>
            </a:r>
            <a:r>
              <a:rPr lang="ru-RU" sz="1400" dirty="0" smtClean="0">
                <a:solidFill>
                  <a:schemeClr val="tx1"/>
                </a:solidFill>
              </a:rPr>
              <a:t>личностных, предметных</a:t>
            </a:r>
            <a:r>
              <a:rPr lang="ru-RU" sz="1400" dirty="0">
                <a:solidFill>
                  <a:schemeClr val="tx1"/>
                </a:solidFill>
              </a:rPr>
              <a:t>, </a:t>
            </a:r>
            <a:r>
              <a:rPr lang="ru-RU" sz="1400" dirty="0" err="1">
                <a:solidFill>
                  <a:schemeClr val="tx1"/>
                </a:solidFill>
              </a:rPr>
              <a:t>метапредметных</a:t>
            </a:r>
            <a:r>
              <a:rPr lang="ru-RU" sz="1400" dirty="0">
                <a:solidFill>
                  <a:schemeClr val="tx1"/>
                </a:solidFill>
              </a:rPr>
              <a:t> результатов освоения основных </a:t>
            </a:r>
            <a:r>
              <a:rPr lang="ru-RU" sz="1400" dirty="0" smtClean="0">
                <a:solidFill>
                  <a:schemeClr val="tx1"/>
                </a:solidFill>
              </a:rPr>
              <a:t>образовательных программ</a:t>
            </a:r>
            <a:r>
              <a:rPr lang="ru-RU" sz="1400" dirty="0">
                <a:solidFill>
                  <a:schemeClr val="tx1"/>
                </a:solidFill>
              </a:rPr>
              <a:t>, оценки воспитательной работы образовательной организации </a:t>
            </a:r>
            <a:r>
              <a:rPr lang="ru-RU" sz="1400" dirty="0" smtClean="0">
                <a:solidFill>
                  <a:schemeClr val="tx1"/>
                </a:solidFill>
              </a:rPr>
              <a:t>и оценки </a:t>
            </a:r>
            <a:r>
              <a:rPr lang="ru-RU" sz="1400" dirty="0">
                <a:solidFill>
                  <a:schemeClr val="tx1"/>
                </a:solidFill>
              </a:rPr>
              <a:t>уровня ФГ обучающихся</a:t>
            </a:r>
          </a:p>
        </p:txBody>
      </p:sp>
      <p:sp>
        <p:nvSpPr>
          <p:cNvPr id="6" name="Стрелка вправо 5"/>
          <p:cNvSpPr/>
          <p:nvPr/>
        </p:nvSpPr>
        <p:spPr>
          <a:xfrm rot="5400000">
            <a:off x="5659481" y="1811774"/>
            <a:ext cx="910913" cy="33427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965703" y="5343405"/>
            <a:ext cx="4545498" cy="113158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</a:rPr>
              <a:t>проводятся в целях осуществления мониторинга уровня и </a:t>
            </a:r>
            <a:r>
              <a:rPr lang="ru-RU" sz="1400" dirty="0" smtClean="0">
                <a:solidFill>
                  <a:schemeClr val="tx1"/>
                </a:solidFill>
              </a:rPr>
              <a:t>качества подготовки </a:t>
            </a:r>
            <a:r>
              <a:rPr lang="ru-RU" sz="1400" dirty="0">
                <a:solidFill>
                  <a:schemeClr val="tx1"/>
                </a:solidFill>
              </a:rPr>
              <a:t>обучающихся в соответствии с </a:t>
            </a:r>
            <a:r>
              <a:rPr lang="ru-RU" sz="1400" dirty="0" smtClean="0">
                <a:solidFill>
                  <a:schemeClr val="tx1"/>
                </a:solidFill>
              </a:rPr>
              <a:t>федеральными государственными </a:t>
            </a:r>
            <a:r>
              <a:rPr lang="ru-RU" sz="1400" dirty="0">
                <a:solidFill>
                  <a:schemeClr val="tx1"/>
                </a:solidFill>
              </a:rPr>
              <a:t>образовательными стандартами </a:t>
            </a:r>
            <a:r>
              <a:rPr lang="ru-RU" sz="1400" dirty="0" smtClean="0">
                <a:solidFill>
                  <a:schemeClr val="tx1"/>
                </a:solidFill>
              </a:rPr>
              <a:t>и федеральными </a:t>
            </a:r>
            <a:r>
              <a:rPr lang="ru-RU" sz="1400" dirty="0">
                <a:solidFill>
                  <a:schemeClr val="tx1"/>
                </a:solidFill>
              </a:rPr>
              <a:t>основными общеобразовательными программами</a:t>
            </a:r>
          </a:p>
        </p:txBody>
      </p:sp>
      <p:sp>
        <p:nvSpPr>
          <p:cNvPr id="28" name="Стрелка вправо 27"/>
          <p:cNvSpPr/>
          <p:nvPr/>
        </p:nvSpPr>
        <p:spPr>
          <a:xfrm rot="5400000">
            <a:off x="5653017" y="4764958"/>
            <a:ext cx="910913" cy="33427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90328" y="754557"/>
            <a:ext cx="2849217" cy="113158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Национальные сопоставительные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исследования качества </a:t>
            </a:r>
            <a:r>
              <a:rPr lang="ru-RU" sz="1600" dirty="0" smtClean="0">
                <a:solidFill>
                  <a:schemeClr val="tx1"/>
                </a:solidFill>
              </a:rPr>
              <a:t>общего образования (НСИ)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690328" y="3778438"/>
            <a:ext cx="2849219" cy="113158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Всероссийские проверочные</a:t>
            </a:r>
            <a:endParaRPr lang="ru-RU" sz="1600" dirty="0">
              <a:solidFill>
                <a:schemeClr val="tx1"/>
              </a:solidFill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работы по основным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общеобразовательным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программам (ВПР)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34722" t="16543" r="35058" b="10896"/>
          <a:stretch/>
        </p:blipFill>
        <p:spPr>
          <a:xfrm>
            <a:off x="8669773" y="1523457"/>
            <a:ext cx="1996221" cy="28255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" t="27897" r="10037" b="32056"/>
          <a:stretch/>
        </p:blipFill>
        <p:spPr>
          <a:xfrm>
            <a:off x="9347200" y="685137"/>
            <a:ext cx="2489200" cy="7874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9155" y="3632510"/>
            <a:ext cx="2325917" cy="287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15499" y="4165600"/>
            <a:ext cx="2476501" cy="200179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"/>
            <a:ext cx="12192000" cy="6106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42533" y="74495"/>
            <a:ext cx="8906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проведения ВПР в 2024-2025 учебном году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9111" y="610655"/>
            <a:ext cx="1013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536" y="1293618"/>
            <a:ext cx="553998" cy="368857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Предметы ВПР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50113" y="1031727"/>
            <a:ext cx="954157" cy="689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10" name="Овал 9"/>
          <p:cNvSpPr/>
          <p:nvPr/>
        </p:nvSpPr>
        <p:spPr>
          <a:xfrm>
            <a:off x="550113" y="1753186"/>
            <a:ext cx="954157" cy="689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550112" y="2484164"/>
            <a:ext cx="954157" cy="689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539984" y="3194058"/>
            <a:ext cx="954157" cy="689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526731" y="3909605"/>
            <a:ext cx="954157" cy="689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572534" y="4637632"/>
            <a:ext cx="954157" cy="689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533167" y="1121016"/>
            <a:ext cx="4240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русский язык, математика, окружающий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мир, литературное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чтение, иностранный язык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504269" y="1822263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русский язык, математика, история, литература,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иностранный язык, география, биология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494141" y="2528013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русский язык, математика,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история, обществознание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иностранный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язык, география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биология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461157" y="3132684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русский язык, математика,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история, обществознание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иностранный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язык, география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биология,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физика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информатика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461157" y="3896266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русский язык, математика,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история, обществознание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иностранный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язык, география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биология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химия, физика, информатика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471023" y="4597513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русский язык, математика,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история, обществознание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иностранный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язык, география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физика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57157" y="646303"/>
            <a:ext cx="2992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Период проведения ВПР</a:t>
            </a:r>
          </a:p>
          <a:p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11 апреля по 16 мая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586330" y="1237407"/>
            <a:ext cx="461175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Форма проведения –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традиционная или компьютерная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(по выбору ОО)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выполнения ВПР в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компьютерной форме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предоставляется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предметам: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«История», «Биология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 класса;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«История», «Биология»,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«География», «Обществознание»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6, 7, 8 классов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705600" y="4362607"/>
            <a:ext cx="43334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 ВПР –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или 2 урока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(в зависимости от предмета)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586330" y="5357021"/>
            <a:ext cx="46117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Рекомендуемое время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проведения –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2-3 урок в школьном расписании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29111" y="562313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Образцы и описания проверочных работ: </a:t>
            </a:r>
            <a:r>
              <a:rPr lang="ru-RU" dirty="0">
                <a:hlinkClick r:id="rId5"/>
              </a:rPr>
              <a:t>https://</a:t>
            </a:r>
            <a:r>
              <a:rPr lang="ru-RU" dirty="0" smtClean="0">
                <a:hlinkClick r:id="rId5"/>
              </a:rPr>
              <a:t>fioco.ru/obraztsi_i_opisaniya_vpr_2025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684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6978905" y="924734"/>
            <a:ext cx="4596870" cy="37165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93720" y="938625"/>
            <a:ext cx="4596870" cy="37165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7348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Государственная итоговая аттестация в 2025 году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06441" y="924734"/>
            <a:ext cx="2011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класс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94751" y="853651"/>
            <a:ext cx="393165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11 класс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Выпускники </a:t>
            </a:r>
            <a:r>
              <a:rPr lang="ru-RU" dirty="0">
                <a:latin typeface="Arial" pitchFamily="34" charset="0"/>
                <a:cs typeface="Arial" pitchFamily="34" charset="0"/>
              </a:rPr>
              <a:t>текущего года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336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ч.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(АППГ - 337)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участники </a:t>
            </a:r>
            <a:r>
              <a:rPr lang="ru-RU" dirty="0">
                <a:latin typeface="Arial" pitchFamily="34" charset="0"/>
                <a:cs typeface="Arial" pitchFamily="34" charset="0"/>
              </a:rPr>
              <a:t>ЕГЭ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325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ч.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(АППГ 293) 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участников </a:t>
            </a:r>
            <a:r>
              <a:rPr lang="ru-RU" dirty="0">
                <a:latin typeface="Arial" pitchFamily="34" charset="0"/>
                <a:cs typeface="Arial" pitchFamily="34" charset="0"/>
              </a:rPr>
              <a:t>ГВЭ (при ИК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11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(АППГ 14)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26027" y="2886922"/>
            <a:ext cx="4549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Основной период: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мая –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июля</a:t>
            </a:r>
          </a:p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Дополнительный период: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04-23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сентября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приказ №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787/2089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ноября 2024 года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90074" y="5444672"/>
            <a:ext cx="6501926" cy="97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117347" y="2380526"/>
            <a:ext cx="358986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Основной период: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мая –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июля</a:t>
            </a:r>
          </a:p>
          <a:p>
            <a:pPr algn="ctr"/>
            <a:endParaRPr lang="ru-RU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Дополнительный период: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02-23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сентября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приказ №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788/2090 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ноября 2024 года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4487" y="4782952"/>
            <a:ext cx="112156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Приказ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России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Рособрнадзора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от 04.04.2023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№ 232/551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«Об утверждении Порядка проведения государственной итоговой аттестации по образовательным программам среднего общего образования»</a:t>
            </a:r>
          </a:p>
          <a:p>
            <a:pPr algn="just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Приказ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России и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Рособрнадзора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от 04.04.2023 № 233/552 «Об утверждении Порядка проведения государственной итоговой аттестации по образовательным программам среднего общего образования»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69" y="4821596"/>
            <a:ext cx="375118" cy="3617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44" y="5899512"/>
            <a:ext cx="375118" cy="36179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135719" y="1362697"/>
            <a:ext cx="6096000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Выпускники </a:t>
            </a:r>
            <a:r>
              <a:rPr lang="ru-RU" dirty="0">
                <a:latin typeface="Arial" pitchFamily="34" charset="0"/>
                <a:cs typeface="Arial" pitchFamily="34" charset="0"/>
              </a:rPr>
              <a:t>текущего года: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1171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ч.  (АППГ 1265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участники с ОВЗ и инвалидностью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205 </a:t>
            </a:r>
            <a:r>
              <a:rPr lang="ru-RU" dirty="0">
                <a:latin typeface="Arial" pitchFamily="34" charset="0"/>
                <a:cs typeface="Arial" pitchFamily="34" charset="0"/>
              </a:rPr>
              <a:t>ч. (АППГ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193)</a:t>
            </a:r>
          </a:p>
        </p:txBody>
      </p:sp>
    </p:spTree>
    <p:extLst>
      <p:ext uri="{BB962C8B-B14F-4D97-AF65-F5344CB8AC3E}">
        <p14:creationId xmlns:p14="http://schemas.microsoft.com/office/powerpoint/2010/main" val="19112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02860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836" y="74495"/>
            <a:ext cx="119277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Итоговые работы для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9-х классов </a:t>
            </a:r>
            <a:b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нарушением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интеллекта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5" y="1559361"/>
            <a:ext cx="4416760" cy="48992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336" y="1607394"/>
            <a:ext cx="4492960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Статья 79 Федерального закона от 29 декабря 2012 г.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273-ФЗ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 образовании в Российской Федерации"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ФГОС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 обучающихся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 умственной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отсталостью) (утвержден</a:t>
            </a:r>
          </a:p>
          <a:p>
            <a:pPr marL="273050" algn="just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приказом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 образования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науки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от 19</a:t>
            </a:r>
          </a:p>
          <a:p>
            <a:pPr marL="273050" indent="-273050" algn="just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декабря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2014 г. N 1599”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Письмо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 просвещения РФ от 3 июня 2021 г.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АК-491/07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проведении итоговой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аттестации»;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Приказ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 просвещения РФ от 24 ноября 2022 г. № 1026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«Об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утверждении федеральной адаптированной основной общеобразовательной программы обучающихся с умственной отсталостью (интеллектуальными нарушениями)»</a:t>
            </a:r>
          </a:p>
          <a:p>
            <a:pPr algn="just">
              <a:spcBef>
                <a:spcPts val="600"/>
              </a:spcBef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5152" y="1801607"/>
            <a:ext cx="3197313" cy="44601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70605" y="1075916"/>
            <a:ext cx="37264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образования обучающихся с УО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54174" y="1957768"/>
            <a:ext cx="319203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Утвержден приказом Министерства образования и науки Российской Федерации 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19.12.2014 №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1599.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ФГОС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 обучающихся с умственной отсталостью вступил в силу с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01.09.2016.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Устанавливает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сроки освоения адаптированной образовательной программы 9 - 13 лет и требования к результатам ее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освоения.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0678" y="1088684"/>
            <a:ext cx="3495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Нормативно-правовая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 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2528" y="1648444"/>
            <a:ext cx="4153248" cy="4810188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7768507" y="993999"/>
            <a:ext cx="4455575" cy="6589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проведения итоговой</a:t>
            </a:r>
            <a:b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аттестации обучающихся с УО</a:t>
            </a:r>
            <a:endParaRPr lang="ru-RU" sz="1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12527" y="1671787"/>
            <a:ext cx="4123577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Разработка ОО Положения о порядке проведения итоговой аттестации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2024-25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последующих  годах.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ОО форм итоговой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аттестации.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Разработка ОО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тестов (заданий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 письменных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испытаний (пакета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комплексной  итоговой  работы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для обучающихся с лёгкой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УО.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Разработка заданий для практической работы и собеседования для обучающихся с умеренной, тяжёлой УО,  в том числе   неговорящих  детей с  использованием схем,  алгоритмов   в  соответствии  индивидуально-типологическими особенностями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ребенка. 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дифференцированных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заданий</a:t>
            </a:r>
          </a:p>
        </p:txBody>
      </p:sp>
    </p:spTree>
    <p:extLst>
      <p:ext uri="{BB962C8B-B14F-4D97-AF65-F5344CB8AC3E}">
        <p14:creationId xmlns:p14="http://schemas.microsoft.com/office/powerpoint/2010/main" val="128026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02860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6903" y="190082"/>
            <a:ext cx="11927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Итоговая аттестация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с умственной отсталостью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336948" y="1195706"/>
            <a:ext cx="0" cy="5196675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57293" y="101275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Обучающиеся с ЛУО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17935" y="705435"/>
            <a:ext cx="461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*обязательна </a:t>
            </a:r>
            <a:r>
              <a:rPr lang="ru-RU" b="1" dirty="0">
                <a:solidFill>
                  <a:srgbClr val="FF0000"/>
                </a:solidFill>
              </a:rPr>
              <a:t>с 2024-2025 учебного года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80270" y="1459789"/>
            <a:ext cx="394791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Осуществляется в форме двух испытаний: </a:t>
            </a:r>
          </a:p>
          <a:p>
            <a:pPr algn="just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1) предполагает комплексную оценку предметных результатов усвоения обучающимися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русского  языка, чтения (литературного  чтения), основ социальной  жизни, математики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 более 2-х заданий;  </a:t>
            </a: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истории  Отечества, биологии, географии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just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 более 1-2 заданий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 каждому  предмету. </a:t>
            </a:r>
          </a:p>
          <a:p>
            <a:pPr algn="just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2) направлено на оценку знаний и умений по выбранному профилю труда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1546" y="5316873"/>
            <a:ext cx="37166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Образовательное учреждение самостоятельно разрабатывает </a:t>
            </a:r>
            <a:br>
              <a:rPr lang="ru-RU" sz="1600" b="1" i="1" dirty="0">
                <a:solidFill>
                  <a:srgbClr val="C00000"/>
                </a:solidFill>
              </a:rPr>
            </a:br>
            <a:r>
              <a:rPr lang="ru-RU" sz="1600" b="1" i="1" dirty="0">
                <a:solidFill>
                  <a:srgbClr val="C00000"/>
                </a:solidFill>
              </a:rPr>
              <a:t>содержание и процедуру проведения итоговой </a:t>
            </a:r>
            <a:r>
              <a:rPr lang="ru-RU" sz="1600" b="1" i="1" dirty="0" smtClean="0">
                <a:solidFill>
                  <a:srgbClr val="C00000"/>
                </a:solidFill>
              </a:rPr>
              <a:t>аттестации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435608" y="1012750"/>
            <a:ext cx="384061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умственной отсталостью </a:t>
            </a:r>
            <a:endParaRPr lang="ru-RU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умеренной, тяжелой, глубокой, тяжелыми и множественными нарушениями развития</a:t>
            </a:r>
            <a:r>
              <a:rPr lang="ru-RU" sz="1400" dirty="0"/>
              <a:t>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8535277" y="2323476"/>
            <a:ext cx="357541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Предметом итоговой оценки освоения обучающимися ФАООП (СИПР) является: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достижение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обучающимися результатов освоения СИПР последнего года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обучения;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жизненной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компетенции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497176" y="1195706"/>
            <a:ext cx="0" cy="5196675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931162" y="1032171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Обучающиеся на дому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468488" y="1724668"/>
            <a:ext cx="36080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Создание благоприятной, комфортной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обстановки;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детей с ЛУО – устные ответы на вопросы (до 5) с использованием опорных схем,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таблиц;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Для детей с УУО с речью – описание картинки, рассказ о семье, изготовление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поделки;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Для детей без речи – выполнение практических заданий.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600" y="4837586"/>
            <a:ext cx="2057092" cy="162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0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12192000" cy="6106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42533" y="74495"/>
            <a:ext cx="8906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Графики проведения оценочных процедур, НПА ГИА-11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079719"/>
              </p:ext>
            </p:extLst>
          </p:nvPr>
        </p:nvGraphicFramePr>
        <p:xfrm>
          <a:off x="-1" y="753560"/>
          <a:ext cx="12192001" cy="5072437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293140"/>
                <a:gridCol w="1003244"/>
                <a:gridCol w="1720172"/>
                <a:gridCol w="882015"/>
                <a:gridCol w="1032372"/>
                <a:gridCol w="1609194"/>
                <a:gridCol w="1069709"/>
                <a:gridCol w="2190938"/>
                <a:gridCol w="139121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Наименование ОО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Положение о ВСОКО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График контрольно-оценочных процедур 2024-2025 уч. год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Порядок ГИА-11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Расписание ГИА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Места регистрации на ГИА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Порядок проведения ИС/ИИ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О перечне мест регистрации и ознакомления с рез-ми ИС/ИИ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Видео-</a:t>
                      </a:r>
                    </a:p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консультации ЕГЭ, ОГЭ</a:t>
                      </a:r>
                    </a:p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(ссылка)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Лицей № 1 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СОШ № 1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 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СОШ № 2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СОШ № 10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 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 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СОШ № 12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Гимназия № 16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34397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СОШ № 18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СОШ № 21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Голдыревская СОШ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Ергачинская СОШ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Калининская СОШ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393" y="5848881"/>
            <a:ext cx="670171" cy="6701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964073" y="5991367"/>
            <a:ext cx="513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Разместить документы в срок до 7.02.2025 </a:t>
            </a:r>
            <a:endParaRPr lang="ru-RU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40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052" y="6525495"/>
            <a:ext cx="206300" cy="36632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0" y="6522490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4A9C340-F7E9-B77A-B65A-E38ADD9F7F8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902" y="6491673"/>
            <a:ext cx="206300" cy="366327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094070"/>
              </p:ext>
            </p:extLst>
          </p:nvPr>
        </p:nvGraphicFramePr>
        <p:xfrm>
          <a:off x="0" y="628599"/>
          <a:ext cx="12192001" cy="565912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519532"/>
                <a:gridCol w="998809"/>
                <a:gridCol w="1572201"/>
                <a:gridCol w="832342"/>
                <a:gridCol w="1063547"/>
                <a:gridCol w="1553706"/>
                <a:gridCol w="1033497"/>
                <a:gridCol w="1458640"/>
                <a:gridCol w="215972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Наименование ОО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Положение о ВСОКО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График контрольно-оценочных процедур 2024-2025 уч. год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Порядок ГИА-11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Расписание ГИА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Места регистрации на ГИА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Порядок проведения ИС/ИИ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О перечне мест регистрации и ознакомления с рез-ми ИС/ИИ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Ссылка на </a:t>
                      </a:r>
                      <a:r>
                        <a:rPr lang="ru-RU" sz="1100" b="1" dirty="0" err="1" smtClean="0">
                          <a:latin typeface="Arial" pitchFamily="34" charset="0"/>
                          <a:cs typeface="Arial" pitchFamily="34" charset="0"/>
                        </a:rPr>
                        <a:t>видеоконсультации</a:t>
                      </a:r>
                      <a:r>
                        <a:rPr lang="ru-RU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ЕГЭ, ОГЭ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Комсомольская</a:t>
                      </a:r>
                      <a:r>
                        <a:rPr lang="ru-RU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err="1" smtClean="0">
                          <a:latin typeface="Arial" pitchFamily="34" charset="0"/>
                          <a:cs typeface="Arial" pitchFamily="34" charset="0"/>
                        </a:rPr>
                        <a:t>Кыласовская</a:t>
                      </a:r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Ленская СОШ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err="1" smtClean="0">
                          <a:latin typeface="Arial" pitchFamily="34" charset="0"/>
                          <a:cs typeface="Arial" pitchFamily="34" charset="0"/>
                        </a:rPr>
                        <a:t>Моховская</a:t>
                      </a:r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 ООШ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err="1" smtClean="0">
                          <a:latin typeface="Arial" pitchFamily="34" charset="0"/>
                          <a:cs typeface="Arial" pitchFamily="34" charset="0"/>
                        </a:rPr>
                        <a:t>Неволинская</a:t>
                      </a:r>
                      <a:r>
                        <a:rPr lang="ru-RU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ООШ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Плехановская</a:t>
                      </a:r>
                      <a:r>
                        <a:rPr lang="ru-RU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err="1" smtClean="0">
                          <a:latin typeface="Arial" pitchFamily="34" charset="0"/>
                          <a:cs typeface="Arial" pitchFamily="34" charset="0"/>
                        </a:rPr>
                        <a:t>Сергинская</a:t>
                      </a:r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Троицкая ООШ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Троельжанская СОШ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err="1" smtClean="0">
                          <a:latin typeface="Arial" pitchFamily="34" charset="0"/>
                          <a:cs typeface="Arial" pitchFamily="34" charset="0"/>
                        </a:rPr>
                        <a:t>Усть-Туркская</a:t>
                      </a:r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Филипповская ООШ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Шадейская СОШ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0" y="0"/>
            <a:ext cx="12192000" cy="6106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Графики проведения оценочных процедур, НПА ГИА-11</a:t>
            </a:r>
          </a:p>
        </p:txBody>
      </p:sp>
    </p:spTree>
    <p:extLst>
      <p:ext uri="{BB962C8B-B14F-4D97-AF65-F5344CB8AC3E}">
        <p14:creationId xmlns:p14="http://schemas.microsoft.com/office/powerpoint/2010/main" val="263602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7708"/>
            <a:ext cx="12192000" cy="10059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Нормативное основание проведения самодиагностики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«Школа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Минпросвещения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35303" t="18220" r="35018" b="6049"/>
          <a:stretch/>
        </p:blipFill>
        <p:spPr>
          <a:xfrm>
            <a:off x="386903" y="1088295"/>
            <a:ext cx="3684104" cy="528761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/>
          <a:srcRect l="34060" t="12050" r="33479" b="10099"/>
          <a:stretch/>
        </p:blipFill>
        <p:spPr>
          <a:xfrm>
            <a:off x="4253947" y="1272210"/>
            <a:ext cx="3724327" cy="51037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/>
          <a:srcRect l="34080" t="15677" r="33170" b="6839"/>
          <a:stretch/>
        </p:blipFill>
        <p:spPr>
          <a:xfrm>
            <a:off x="8161214" y="1404730"/>
            <a:ext cx="3712734" cy="497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6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5967</TotalTime>
  <Words>1564</Words>
  <Application>Microsoft Office PowerPoint</Application>
  <PresentationFormat>Широкоэкранный</PresentationFormat>
  <Paragraphs>398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Судаков</dc:creator>
  <cp:lastModifiedBy>ПК</cp:lastModifiedBy>
  <cp:revision>452</cp:revision>
  <cp:lastPrinted>2024-01-31T03:29:02Z</cp:lastPrinted>
  <dcterms:created xsi:type="dcterms:W3CDTF">2023-06-03T15:31:11Z</dcterms:created>
  <dcterms:modified xsi:type="dcterms:W3CDTF">2025-01-28T07:50:12Z</dcterms:modified>
</cp:coreProperties>
</file>