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300" r:id="rId2"/>
    <p:sldId id="399" r:id="rId3"/>
    <p:sldId id="400" r:id="rId4"/>
    <p:sldId id="401" r:id="rId5"/>
    <p:sldId id="396" r:id="rId6"/>
    <p:sldId id="397" r:id="rId7"/>
    <p:sldId id="402" r:id="rId8"/>
    <p:sldId id="407" r:id="rId9"/>
    <p:sldId id="403" r:id="rId10"/>
    <p:sldId id="405" r:id="rId11"/>
    <p:sldId id="395" r:id="rId1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64760" autoAdjust="0"/>
  </p:normalViewPr>
  <p:slideViewPr>
    <p:cSldViewPr snapToGrid="0">
      <p:cViewPr varScale="1">
        <p:scale>
          <a:sx n="72" d="100"/>
          <a:sy n="72" d="100"/>
        </p:scale>
        <p:origin x="1836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самодиагностики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1283249115791362"/>
          <c:y val="0.33476859301871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2673354469626643E-2"/>
          <c:y val="0.25568465832047449"/>
          <c:w val="0.88854945866141732"/>
          <c:h val="0.720314187581828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mmm\-yy</c:formatCode>
                <c:ptCount val="4"/>
                <c:pt idx="0" formatCode="General">
                  <c:v>2023</c:v>
                </c:pt>
                <c:pt idx="1">
                  <c:v>45444</c:v>
                </c:pt>
                <c:pt idx="2">
                  <c:v>45597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20.8</c:v>
                </c:pt>
                <c:pt idx="1">
                  <c:v>16.600000000000001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1C-4165-B06A-2EFA93879D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mmm\-yy</c:formatCode>
                <c:ptCount val="4"/>
                <c:pt idx="0" formatCode="General">
                  <c:v>2023</c:v>
                </c:pt>
                <c:pt idx="1">
                  <c:v>45444</c:v>
                </c:pt>
                <c:pt idx="2">
                  <c:v>45597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70.8</c:v>
                </c:pt>
                <c:pt idx="1">
                  <c:v>75</c:v>
                </c:pt>
                <c:pt idx="2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1C-4165-B06A-2EFA93879D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C1C-4165-B06A-2EFA93879D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mmm\-yy</c:formatCode>
                <c:ptCount val="4"/>
                <c:pt idx="0" formatCode="General">
                  <c:v>2023</c:v>
                </c:pt>
                <c:pt idx="1">
                  <c:v>45444</c:v>
                </c:pt>
                <c:pt idx="2">
                  <c:v>45597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4.2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1C-4165-B06A-2EFA93879DF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ниже базового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mmm\-yy</c:formatCode>
                <c:ptCount val="4"/>
                <c:pt idx="0" formatCode="General">
                  <c:v>2023</c:v>
                </c:pt>
                <c:pt idx="1">
                  <c:v>45444</c:v>
                </c:pt>
                <c:pt idx="2">
                  <c:v>45597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1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C1C-4165-B06A-2EFA93879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7975048"/>
        <c:axId val="367971912"/>
      </c:barChart>
      <c:catAx>
        <c:axId val="367975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67971912"/>
        <c:crosses val="autoZero"/>
        <c:auto val="0"/>
        <c:lblAlgn val="ctr"/>
        <c:lblOffset val="100"/>
        <c:noMultiLvlLbl val="0"/>
      </c:catAx>
      <c:valAx>
        <c:axId val="367971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7975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628352182204036"/>
          <c:y val="0.38147355112554537"/>
          <c:w val="0.54851429779436045"/>
          <c:h val="0.123361384955120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909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A78CFD67-3F35-4B77-80ED-043206F591CC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E7313DEE-ECEF-46DD-BCA7-8D60072A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34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46863" cy="3738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45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9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- 100% ОО обеспечить участие в самодиагностике –выполнена в полном объеме, все школы округа прошли самодиагностику. Напомню, что самодиагностика состоит из магистральных направлений и ключевых условий, административные команды, оценив свою деятельность, набирали баллы и распределялись по уровням. И мы видим, что в ноябре 2024 25 %  ОО имеют высокий уровень, 75 % школ оценили себя на среднем уровне. Видим, что школ, находящихся на базовом или ниже базового уровня у нас в округе нет. 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основе детализированной информации по результатам самодиагностики,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административная команда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формулирует задачи, решение которых поможет перейти на следующий уровень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либо повысить свой балл. По итогам прохождения самодиагностики и корректировки программы развития заместитель директора по  методической работе Гимназии № 16 </a:t>
            </a:r>
            <a:r>
              <a:rPr lang="ru-RU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Вотинова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Сергеевна в декабре представила свой опыт на краевом проектно-методическом семинаре "ШКОЛА МИНПРОСВЕЩЕНИЯ РОССИИ: УПРАВЛЕНИЕ РЕЗУЛЬТАТАМИ".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51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814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5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0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29814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9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77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77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02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814"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9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65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9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0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A8BADE-8F42-5EC9-6EAC-36E09E44E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1734F47-06DE-3978-D17D-0927CB61E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B214FC-B760-8437-00CB-EC234EB5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CEB60A-71A1-F021-9498-D7D6B5E8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BC51B9-096C-A7C8-6201-72148ABA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4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E5F75-A986-CC2D-D3B0-EF93EF18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6C4A25D-FE6B-98A5-BBC6-3EEE6E92A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63A9E2-626E-A272-5BBE-FAB98A16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2994DD-B0A9-5B3D-030D-66E7EFC4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E1D8A0-48C3-9AFD-9702-4847E0E2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D6A245B-842C-C072-CC90-21CE454FB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FD8ED6D-437A-EDBE-DFAC-F6ADB04F5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CB4536-AF0A-A6AB-30B9-66136C6A2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A467D2-C547-72CF-57CD-136E3FCD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A1E04F-70C1-0CF6-680B-BBB2F995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3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848B4-8C2F-7DBE-A0A7-48A0D574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8CD55F-EB34-8157-BE21-1E9C9DD41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87F63A-207E-7F67-D1BB-C4A78569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EC0248-EFC2-13D4-5314-84C12B31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48F89D-6B3D-BFB5-8236-B01D2D07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8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B11D5-13AF-CDC6-31DE-7676DA40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4B94A3-88EB-D373-8A96-6F1DADCE9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EB4B4F-0957-BAAD-B6D7-4ACC5CC6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FDB3DD-D707-43E3-AC72-39EA29AA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C59357-3DA2-E1FF-4CA2-74797448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0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474C51-5732-51A1-B7F7-97C7663F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C7D762-27E1-C356-BB69-9FF14B100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693E618-3499-04D8-999D-C50A339CE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9CAEA1-6AD5-7D50-65BC-5D9AFE90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D468F7D-1868-74EC-A3CA-CC6673F2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C345A4-93E8-267C-1DA2-54A9D378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83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272EC7-5CAE-FDE8-704B-97678359D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788D344-A81E-7C4C-0E0B-05767CE02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82CEF79-7E60-2CC9-A838-B4A8DE9C0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5F3635F-34BC-3D07-8258-3F7A45B7E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0ADFC39-E7A8-CB9C-5335-4B3672F64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4AE3165-149D-14FB-D453-0184190B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AB3FD23-1237-2421-428C-2D976707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E64CDD4-25F6-90FF-FCB4-63DBE0D0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29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9D6C10-14DB-0AFB-9587-46B828AD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0D69FE8-C755-251D-D0C4-3E7E8A0A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CE514AC-31DD-7FC1-814C-4E313EEC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6D1542C-9719-AA88-FA28-19AF23EA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9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8047FAA-A7EF-431A-C13C-95F5F8D1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FB0551-4F03-33F3-EFF5-E5E4C003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A1B8E40-B757-5AD8-0C97-4A3AE26C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5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6CFFD1-B30B-4720-91B0-5955918F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4B1AA0-AABC-65D4-809D-DB42DA58D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454C0B1-8405-B852-EA6A-4F1CFD6DD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569856-2CCC-3913-AA14-C6043319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1D20B6-BD8C-03E1-DB1D-8EB87C25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763DF7-6CE2-93E9-3666-4284DFAA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6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0FA23F-81AA-8333-F475-0D2C72DD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CB8C9F2-E155-5736-583C-7D7A90A4F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974E971-5740-F275-6C72-AAB833083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1C5DB8-475E-267B-921A-86BEB63A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153CDF-5B04-8198-7F38-74006E37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79C4FC-2A96-E56A-1648-DE872A8C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5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586068-2A78-DDBF-DF51-BBF21D53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4AFBBF-6492-A681-1761-E874C8B87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DBAF0C-A70B-BE2B-1478-3CA073B17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301A-1DDA-4D11-BF66-09A5911A1296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132B83-9C18-99F7-0449-CF3E079A4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FB06A6-2B6D-982F-5503-8BC37F84E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7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ioco.ru/obraztsi_i_opisaniya_vpr_2025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196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4" y="0"/>
            <a:ext cx="642943" cy="115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0565" y="182880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УПРАВЛЕНИЕ ОБРАЗОВАНИЯ АДМИНИСТРАЦИИ</a:t>
            </a:r>
          </a:p>
          <a:p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КУНГУРСКОГО МУНИЦИПАЛЬНОГО ОКРУГА </a:t>
            </a:r>
          </a:p>
          <a:p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ПЕРМСКОГО КРАЯ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084" y="2411596"/>
            <a:ext cx="11715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мониторинговых (оценочных) процедурах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2024-2025 учебном году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07135" y="5532309"/>
            <a:ext cx="41719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Начальник отдела качества образования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Управления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образования администрации 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Кунгурского муниципального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округа Пермского края </a:t>
            </a:r>
          </a:p>
          <a:p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Т.Н.Судакова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365853"/>
              </p:ext>
            </p:extLst>
          </p:nvPr>
        </p:nvGraphicFramePr>
        <p:xfrm>
          <a:off x="0" y="2229189"/>
          <a:ext cx="6948869" cy="4233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6700980" y="5290171"/>
            <a:ext cx="1853536" cy="119584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12192000" cy="6106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Магистральные направления и ключевые условия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0778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836" y="6486014"/>
            <a:ext cx="275067" cy="366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3986" t="33026" r="38193" b="16243"/>
          <a:stretch/>
        </p:blipFill>
        <p:spPr>
          <a:xfrm>
            <a:off x="111836" y="662230"/>
            <a:ext cx="4108167" cy="2749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8913" y="1798238"/>
            <a:ext cx="429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Задача: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разработать или откорректировать программу развития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77944" y="722688"/>
            <a:ext cx="4796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единого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31" y="2265296"/>
            <a:ext cx="926751" cy="9267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55802" y="2772140"/>
            <a:ext cx="314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весь период проведения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331584" y="4464277"/>
            <a:ext cx="2061053" cy="141839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085898" y="3531791"/>
            <a:ext cx="1986889" cy="135172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98554" y="4475702"/>
            <a:ext cx="2037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уровень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обязательных минимальных и повышенных требований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6554" y="5066846"/>
            <a:ext cx="2255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азовый уровень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обеспечение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обязательных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минимальных требований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48624" y="3484377"/>
            <a:ext cx="1974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ысокий уровень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обязательных минимальных, повышенных и высоких требований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302585" y="736454"/>
            <a:ext cx="3422707" cy="1638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t="19759" r="17065" b="12675"/>
          <a:stretch/>
        </p:blipFill>
        <p:spPr bwMode="auto">
          <a:xfrm>
            <a:off x="4527748" y="1054426"/>
            <a:ext cx="372051" cy="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445244" y="736454"/>
            <a:ext cx="113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2024 г.</a:t>
            </a:r>
            <a:endParaRPr lang="ru-RU" dirty="0"/>
          </a:p>
        </p:txBody>
      </p:sp>
      <p:pic>
        <p:nvPicPr>
          <p:cNvPr id="45" name="Picture 2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t="19759" r="17065" b="12675"/>
          <a:stretch/>
        </p:blipFill>
        <p:spPr bwMode="auto">
          <a:xfrm>
            <a:off x="6309945" y="1058136"/>
            <a:ext cx="372051" cy="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t="19759" r="17065" b="12675"/>
          <a:stretch/>
        </p:blipFill>
        <p:spPr bwMode="auto">
          <a:xfrm>
            <a:off x="6309945" y="1790610"/>
            <a:ext cx="372051" cy="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t="19759" r="17065" b="12675"/>
          <a:stretch/>
        </p:blipFill>
        <p:spPr bwMode="auto">
          <a:xfrm>
            <a:off x="4555802" y="1747405"/>
            <a:ext cx="372051" cy="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4927853" y="1079890"/>
            <a:ext cx="1252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21 вариант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17690" y="1100323"/>
            <a:ext cx="1252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12319" y="1830175"/>
            <a:ext cx="1252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97338" y="1783132"/>
            <a:ext cx="1252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развития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0059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Решения: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0778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50" y="6540778"/>
            <a:ext cx="247393" cy="366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2667" y="1540933"/>
            <a:ext cx="10837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Принять информацию к сведению.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Изучить полученные результаты в рамках оценочных процедур.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Принять управленческие решения по повышению качества образования.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Обеспечить своевременное размещение нормативных документов на официальных сайтах ОО.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Устранить замечания по результатам мониторинга в срок до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7.02.2025.</a:t>
            </a:r>
          </a:p>
        </p:txBody>
      </p:sp>
    </p:spTree>
    <p:extLst>
      <p:ext uri="{BB962C8B-B14F-4D97-AF65-F5344CB8AC3E}">
        <p14:creationId xmlns:p14="http://schemas.microsoft.com/office/powerpoint/2010/main" val="1629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12192000" cy="685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0778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836" y="6486014"/>
            <a:ext cx="275067" cy="366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28" y="801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оценке качества образования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2024-2025 учебном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8771" t="24291" r="39368" b="19644"/>
          <a:stretch/>
        </p:blipFill>
        <p:spPr>
          <a:xfrm>
            <a:off x="116021" y="783633"/>
            <a:ext cx="3702077" cy="534070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19158" y="4386642"/>
            <a:ext cx="28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71186" y="2376588"/>
            <a:ext cx="4545498" cy="11315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проводятся </a:t>
            </a:r>
            <a:r>
              <a:rPr lang="ru-RU" sz="1400" dirty="0">
                <a:solidFill>
                  <a:schemeClr val="tx1"/>
                </a:solidFill>
              </a:rPr>
              <a:t>в целях оценки достижения обучающимися </a:t>
            </a:r>
            <a:r>
              <a:rPr lang="ru-RU" sz="1400" dirty="0" smtClean="0">
                <a:solidFill>
                  <a:schemeClr val="tx1"/>
                </a:solidFill>
              </a:rPr>
              <a:t>личностных, предметных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метапредметных</a:t>
            </a:r>
            <a:r>
              <a:rPr lang="ru-RU" sz="1400" dirty="0">
                <a:solidFill>
                  <a:schemeClr val="tx1"/>
                </a:solidFill>
              </a:rPr>
              <a:t> результатов освоения основных </a:t>
            </a:r>
            <a:r>
              <a:rPr lang="ru-RU" sz="1400" dirty="0" smtClean="0">
                <a:solidFill>
                  <a:schemeClr val="tx1"/>
                </a:solidFill>
              </a:rPr>
              <a:t>образовательных программ</a:t>
            </a:r>
            <a:r>
              <a:rPr lang="ru-RU" sz="1400" dirty="0">
                <a:solidFill>
                  <a:schemeClr val="tx1"/>
                </a:solidFill>
              </a:rPr>
              <a:t>, оценки воспитательной работы образовательной организации </a:t>
            </a:r>
            <a:r>
              <a:rPr lang="ru-RU" sz="1400" dirty="0" smtClean="0">
                <a:solidFill>
                  <a:schemeClr val="tx1"/>
                </a:solidFill>
              </a:rPr>
              <a:t>и оценки </a:t>
            </a:r>
            <a:r>
              <a:rPr lang="ru-RU" sz="1400" dirty="0">
                <a:solidFill>
                  <a:schemeClr val="tx1"/>
                </a:solidFill>
              </a:rPr>
              <a:t>уровня ФГ обучающихся</a:t>
            </a: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659481" y="1811774"/>
            <a:ext cx="910913" cy="33427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65703" y="5343405"/>
            <a:ext cx="4545498" cy="11315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проводятся в целях осуществления мониторинга уровня и </a:t>
            </a:r>
            <a:r>
              <a:rPr lang="ru-RU" sz="1400" dirty="0" smtClean="0">
                <a:solidFill>
                  <a:schemeClr val="tx1"/>
                </a:solidFill>
              </a:rPr>
              <a:t>качества подготовки </a:t>
            </a:r>
            <a:r>
              <a:rPr lang="ru-RU" sz="1400" dirty="0">
                <a:solidFill>
                  <a:schemeClr val="tx1"/>
                </a:solidFill>
              </a:rPr>
              <a:t>обучающихся в соответствии с </a:t>
            </a:r>
            <a:r>
              <a:rPr lang="ru-RU" sz="1400" dirty="0" smtClean="0">
                <a:solidFill>
                  <a:schemeClr val="tx1"/>
                </a:solidFill>
              </a:rPr>
              <a:t>федеральными государственными </a:t>
            </a:r>
            <a:r>
              <a:rPr lang="ru-RU" sz="1400" dirty="0">
                <a:solidFill>
                  <a:schemeClr val="tx1"/>
                </a:solidFill>
              </a:rPr>
              <a:t>образовательными стандартами </a:t>
            </a:r>
            <a:r>
              <a:rPr lang="ru-RU" sz="1400" dirty="0" smtClean="0">
                <a:solidFill>
                  <a:schemeClr val="tx1"/>
                </a:solidFill>
              </a:rPr>
              <a:t>и федеральными </a:t>
            </a:r>
            <a:r>
              <a:rPr lang="ru-RU" sz="1400" dirty="0">
                <a:solidFill>
                  <a:schemeClr val="tx1"/>
                </a:solidFill>
              </a:rPr>
              <a:t>основными общеобразовательными программами</a:t>
            </a:r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5653017" y="4764958"/>
            <a:ext cx="910913" cy="33427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90328" y="754557"/>
            <a:ext cx="2849217" cy="11315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Национальные сопоставительные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исследования качества </a:t>
            </a:r>
            <a:r>
              <a:rPr lang="ru-RU" sz="1600" dirty="0" smtClean="0">
                <a:solidFill>
                  <a:schemeClr val="tx1"/>
                </a:solidFill>
              </a:rPr>
              <a:t>общего образования (НСИ)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90328" y="3778438"/>
            <a:ext cx="2849219" cy="11315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Всероссийские проверочные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работы по основным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общеобразовательным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программам (ВПР)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34722" t="16543" r="35058" b="10896"/>
          <a:stretch/>
        </p:blipFill>
        <p:spPr>
          <a:xfrm>
            <a:off x="8669773" y="1523457"/>
            <a:ext cx="1996221" cy="28255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27897" r="10037" b="32056"/>
          <a:stretch/>
        </p:blipFill>
        <p:spPr>
          <a:xfrm>
            <a:off x="9347200" y="685137"/>
            <a:ext cx="2489200" cy="787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9155" y="3632510"/>
            <a:ext cx="2325917" cy="287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5499" y="4165600"/>
            <a:ext cx="2476501" cy="20017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12192000" cy="6106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0778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836" y="6486014"/>
            <a:ext cx="275067" cy="366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2533" y="74495"/>
            <a:ext cx="890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проведения ВПР в 2024-2025 учебном году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111" y="610655"/>
            <a:ext cx="101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36" y="1293618"/>
            <a:ext cx="553998" cy="36885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Предметы ВПР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0113" y="1031727"/>
            <a:ext cx="954157" cy="689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0" name="Овал 9"/>
          <p:cNvSpPr/>
          <p:nvPr/>
        </p:nvSpPr>
        <p:spPr>
          <a:xfrm>
            <a:off x="550113" y="1753186"/>
            <a:ext cx="954157" cy="689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50112" y="2484164"/>
            <a:ext cx="954157" cy="689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39984" y="3194058"/>
            <a:ext cx="954157" cy="689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26731" y="3909605"/>
            <a:ext cx="954157" cy="689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72534" y="4637632"/>
            <a:ext cx="954157" cy="689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33167" y="1121016"/>
            <a:ext cx="424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русский язык, математика, окружающий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мир, литературное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чтение, иностранный язык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04269" y="182226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русский язык, математика, история, литература,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иностранный язык, география, биология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94141" y="252801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русский язык, математика,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история, обществознание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иностранный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язык, география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биология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61157" y="313268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русский язык, математика,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история, обществознание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иностранный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язык, география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биология,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информатика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61157" y="389626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русский язык, математика,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история, обществознание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иностранный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язык, география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биология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химия, физика, информатика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71023" y="459751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русский язык, математика,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история, обществознание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иностранный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язык, география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7157" y="646303"/>
            <a:ext cx="299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проведения ВПР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11 апреля по 16 мая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86330" y="1237407"/>
            <a:ext cx="46117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Форма проведения –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традиционная или компьютерная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(по выбору ОО)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выполнения ВПР в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компьютерной форме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предоставляется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предметам: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«История», «Биология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 класса;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«История», «Биология»,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«География», «Обществознание»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6, 7, 8 классов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05600" y="4362607"/>
            <a:ext cx="4333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ВПР –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или 2 урока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(в зависимости от предмета)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86330" y="5357021"/>
            <a:ext cx="4611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Рекомендуемое время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проведения –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урок в школьном расписании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9111" y="56231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Образцы и описания проверочных работ: </a:t>
            </a:r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fioco.ru/obraztsi_i_opisaniya_vpr_2025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8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978905" y="924734"/>
            <a:ext cx="4596870" cy="37165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3720" y="938625"/>
            <a:ext cx="4596870" cy="37165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7348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Государственная итоговая аттестация в 2025 году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0778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836" y="6486014"/>
            <a:ext cx="275067" cy="3663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6441" y="924734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класс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4751" y="853651"/>
            <a:ext cx="39316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 класс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Выпускники </a:t>
            </a:r>
            <a:r>
              <a:rPr lang="ru-RU" dirty="0">
                <a:latin typeface="Arial" pitchFamily="34" charset="0"/>
                <a:cs typeface="Arial" pitchFamily="34" charset="0"/>
              </a:rPr>
              <a:t>текущего года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336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(АППГ - 337)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участники </a:t>
            </a:r>
            <a:r>
              <a:rPr lang="ru-RU" dirty="0">
                <a:latin typeface="Arial" pitchFamily="34" charset="0"/>
                <a:cs typeface="Arial" pitchFamily="34" charset="0"/>
              </a:rPr>
              <a:t>ЕГЭ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325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(АППГ 293)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участников </a:t>
            </a:r>
            <a:r>
              <a:rPr lang="ru-RU" dirty="0">
                <a:latin typeface="Arial" pitchFamily="34" charset="0"/>
                <a:cs typeface="Arial" pitchFamily="34" charset="0"/>
              </a:rPr>
              <a:t>ГВЭ (при ИК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(АППГ 14)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6027" y="2886922"/>
            <a:ext cx="4549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период: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мая –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июля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Дополнительный период: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04-23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сентября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№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787/2089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ноября 2024 года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0074" y="5444672"/>
            <a:ext cx="6501926" cy="97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17347" y="2380526"/>
            <a:ext cx="358986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период: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мая –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июля</a:t>
            </a:r>
          </a:p>
          <a:p>
            <a:pPr algn="ctr"/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Дополнительный период: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02-23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сентября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№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788/2090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ноября 2024 года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487" y="4782952"/>
            <a:ext cx="11215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от 04.04.2023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№ 232/551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России 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от 04.04.2023 № 233/552 «Об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9" y="4821596"/>
            <a:ext cx="375118" cy="3617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4" y="5899512"/>
            <a:ext cx="375118" cy="36179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-135719" y="1362697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Выпускники </a:t>
            </a:r>
            <a:r>
              <a:rPr lang="ru-RU" dirty="0">
                <a:latin typeface="Arial" pitchFamily="34" charset="0"/>
                <a:cs typeface="Arial" pitchFamily="34" charset="0"/>
              </a:rPr>
              <a:t>текущего года: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1171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ч.  (АППГ 1265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участники с ОВЗ и инвалидностью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205 </a:t>
            </a:r>
            <a:r>
              <a:rPr lang="ru-RU" dirty="0">
                <a:latin typeface="Arial" pitchFamily="34" charset="0"/>
                <a:cs typeface="Arial" pitchFamily="34" charset="0"/>
              </a:rPr>
              <a:t>ч. (АППГ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193)</a:t>
            </a:r>
          </a:p>
        </p:txBody>
      </p:sp>
    </p:spTree>
    <p:extLst>
      <p:ext uri="{BB962C8B-B14F-4D97-AF65-F5344CB8AC3E}">
        <p14:creationId xmlns:p14="http://schemas.microsoft.com/office/powerpoint/2010/main" val="1911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0286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0778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836" y="6486014"/>
            <a:ext cx="275067" cy="366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836" y="74495"/>
            <a:ext cx="11927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работы для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9-х классов 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нарушением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интеллекта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5" y="1559361"/>
            <a:ext cx="4416760" cy="48992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336" y="1607394"/>
            <a:ext cx="449296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Статья 79 Федерального закона от 29 декабря 2012 г.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273-ФЗ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 образовании в Российской Федерации"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обучающихся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умственной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отсталостью) (утвержден</a:t>
            </a:r>
          </a:p>
          <a:p>
            <a:pPr marL="27305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науки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19</a:t>
            </a:r>
          </a:p>
          <a:p>
            <a:pPr marL="273050" indent="-27305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декабря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2014 г. N 1599”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РФ от 3 июня 2021 г.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АК-491/07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проведении итоговой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аттестации»;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РФ от 24 ноября 2022 г. № 1026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утверждении федеральной адаптированной основной общеобразовательной программы обучающихся с умственной отсталостью (интеллектуальными нарушениями)»</a:t>
            </a:r>
          </a:p>
          <a:p>
            <a:pPr algn="just">
              <a:spcBef>
                <a:spcPts val="600"/>
              </a:spcBef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152" y="1801607"/>
            <a:ext cx="3197313" cy="4460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70605" y="1075916"/>
            <a:ext cx="3726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образования обучающихся с УО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4174" y="1957768"/>
            <a:ext cx="31920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Утвержден приказом Министерства образования и науки Российской Федерации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19.12.2014 №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1599.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обучающихся с умственной отсталостью вступил в силу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01.09.2016.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Устанавливает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сроки освоения адаптированной образовательной программы 9 - 13 лет и требования к результатам ее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освоения.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0678" y="1088684"/>
            <a:ext cx="3495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528" y="1648444"/>
            <a:ext cx="4153248" cy="481018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768507" y="993999"/>
            <a:ext cx="4455575" cy="6589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итоговой</a:t>
            </a:r>
            <a:b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аттестации обучающихся с УО</a:t>
            </a: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12527" y="1671787"/>
            <a:ext cx="412357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ОО Положения о порядке проведения итоговой аттестации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2024-25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последующих  годах.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ОО форм итоговой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аттестации.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ОО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тестов (заданий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письменных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испытаний (пакета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комплексной  итоговой  работы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обучающихся с лёгкой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УО.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заданий для практической работы и собеседования для обучающихся с умеренной, тяжёлой УО,  в том числе   неговорящих  детей с  использованием схем,  алгоритмов   в  соответствии  индивидуально-типологическими особенностями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ребенка. 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дифференцированных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</a:p>
        </p:txBody>
      </p:sp>
    </p:spTree>
    <p:extLst>
      <p:ext uri="{BB962C8B-B14F-4D97-AF65-F5344CB8AC3E}">
        <p14:creationId xmlns:p14="http://schemas.microsoft.com/office/powerpoint/2010/main" val="12802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0286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0778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836" y="6486014"/>
            <a:ext cx="275067" cy="366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903" y="190082"/>
            <a:ext cx="1192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Итоговая аттестация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с умственной отсталостью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36948" y="1195706"/>
            <a:ext cx="0" cy="519667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7293" y="101275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 с ЛУО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7935" y="705435"/>
            <a:ext cx="461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*обязательна </a:t>
            </a:r>
            <a:r>
              <a:rPr lang="ru-RU" b="1" dirty="0">
                <a:solidFill>
                  <a:srgbClr val="FF0000"/>
                </a:solidFill>
              </a:rPr>
              <a:t>с 2024-2025 учебного года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0270" y="1459789"/>
            <a:ext cx="39479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Осуществляется в форме двух испытаний: 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1) предполагает комплексную оценку предметных результатов усвоения обучающимися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русского  языка, чтения (литературного  чтения), основ социальной  жизни, математики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 более 2-х заданий;  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истории  Отечества, биологии, географии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 более 1-2 заданий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каждому  предмету. 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2) направлено на оценку знаний и умений по выбранному профилю труда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1546" y="5316873"/>
            <a:ext cx="37166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</a:rPr>
              <a:t>Образовательное учреждение самостоятельно разрабатывает </a:t>
            </a:r>
            <a:br>
              <a:rPr lang="ru-RU" sz="1600" b="1" i="1" dirty="0">
                <a:solidFill>
                  <a:srgbClr val="C00000"/>
                </a:solidFill>
              </a:rPr>
            </a:br>
            <a:r>
              <a:rPr lang="ru-RU" sz="1600" b="1" i="1" dirty="0">
                <a:solidFill>
                  <a:srgbClr val="C00000"/>
                </a:solidFill>
              </a:rPr>
              <a:t>содержание и процедуру проведения итоговой </a:t>
            </a:r>
            <a:r>
              <a:rPr lang="ru-RU" sz="1600" b="1" i="1" dirty="0" smtClean="0">
                <a:solidFill>
                  <a:srgbClr val="C00000"/>
                </a:solidFill>
              </a:rPr>
              <a:t>аттестации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35608" y="1012750"/>
            <a:ext cx="384061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умственной отсталостью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умеренной, тяжелой, глубокой, тяжелыми и множественными нарушениями развития</a:t>
            </a:r>
            <a:r>
              <a:rPr lang="ru-RU" sz="1400" dirty="0"/>
              <a:t>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535277" y="2323476"/>
            <a:ext cx="35754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Предметом итоговой оценки освоения обучающимися ФАООП (СИПР) является: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обучающимися результатов освоения СИПР последнего года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жизненной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компетенции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8497176" y="1195706"/>
            <a:ext cx="0" cy="519667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31162" y="103217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 на дому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68488" y="1724668"/>
            <a:ext cx="36080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Создание благоприятной, комфортной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обстановки;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детей с ЛУО – устные ответы на вопросы (до 5) с использованием опорных схем,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детей с УУО с речью – описание картинки, рассказ о семье, изготовление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поделки;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детей без речи – выполнение практических заданий.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00" y="4837586"/>
            <a:ext cx="2057092" cy="162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12192000" cy="6106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0778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836" y="6486014"/>
            <a:ext cx="275067" cy="366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2533" y="74495"/>
            <a:ext cx="890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Графики проведения оценочных процедур, НПА ГИА-11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079719"/>
              </p:ext>
            </p:extLst>
          </p:nvPr>
        </p:nvGraphicFramePr>
        <p:xfrm>
          <a:off x="-1" y="753560"/>
          <a:ext cx="12192001" cy="507243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93140"/>
                <a:gridCol w="1003244"/>
                <a:gridCol w="1720172"/>
                <a:gridCol w="882015"/>
                <a:gridCol w="1032372"/>
                <a:gridCol w="1609194"/>
                <a:gridCol w="1069709"/>
                <a:gridCol w="2190938"/>
                <a:gridCol w="139121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Наименование ОО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Положение о ВСОКО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График контрольно-оценочных процедур 2024-2025 уч.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Порядок ГИА-11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Расписание ГИА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Места регистрации на ГИА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Порядок проведения ИС/ИИ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О перечне мест регистрации и ознакомления с рез-ми ИС/ИИ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Видео-</a:t>
                      </a:r>
                    </a:p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консультации ЕГЭ, ОГЭ</a:t>
                      </a:r>
                    </a:p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(ссылка)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Лицей № 1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СОШ № 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СОШ № 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СОШ № 10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СОШ № 12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Гимназия № 16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439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СОШ № 18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СОШ № 21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Голдыревская СОШ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Ергачинская СОШ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Калининская СОШ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393" y="5848881"/>
            <a:ext cx="670171" cy="6701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64073" y="5991367"/>
            <a:ext cx="513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Разместить документы в срок до 7.02.2025 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52" y="6525495"/>
            <a:ext cx="206300" cy="3663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6522490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4A9C340-F7E9-B77A-B65A-E38ADD9F7F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902" y="6491673"/>
            <a:ext cx="206300" cy="36632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094070"/>
              </p:ext>
            </p:extLst>
          </p:nvPr>
        </p:nvGraphicFramePr>
        <p:xfrm>
          <a:off x="0" y="628599"/>
          <a:ext cx="12192001" cy="56591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19532"/>
                <a:gridCol w="998809"/>
                <a:gridCol w="1572201"/>
                <a:gridCol w="832342"/>
                <a:gridCol w="1063547"/>
                <a:gridCol w="1553706"/>
                <a:gridCol w="1033497"/>
                <a:gridCol w="1458640"/>
                <a:gridCol w="215972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Наименование ОО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Положение о ВСОКО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График контрольно-оценочных процедур 2024-2025 уч.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Порядок ГИА-11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Расписание ГИА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Места регистрации на ГИА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Порядок проведения ИС/ИИ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О перечне мест регистрации и ознакомления с рез-ми ИС/ИИ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Ссылка на </a:t>
                      </a:r>
                      <a:r>
                        <a:rPr lang="ru-RU" sz="1100" b="1" dirty="0" err="1" smtClean="0">
                          <a:latin typeface="Arial" pitchFamily="34" charset="0"/>
                          <a:cs typeface="Arial" pitchFamily="34" charset="0"/>
                        </a:rPr>
                        <a:t>видеоконсультации</a:t>
                      </a:r>
                      <a:r>
                        <a:rPr lang="ru-RU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ЕГЭ, ОГЭ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Комсомольская</a:t>
                      </a:r>
                      <a:r>
                        <a:rPr lang="ru-RU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СОШ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Arial" pitchFamily="34" charset="0"/>
                          <a:cs typeface="Arial" pitchFamily="34" charset="0"/>
                        </a:rPr>
                        <a:t>Кыласовская</a:t>
                      </a:r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 СОШ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Ленская СОШ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Arial" pitchFamily="34" charset="0"/>
                          <a:cs typeface="Arial" pitchFamily="34" charset="0"/>
                        </a:rPr>
                        <a:t>Моховская</a:t>
                      </a:r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 ООШ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Arial" pitchFamily="34" charset="0"/>
                          <a:cs typeface="Arial" pitchFamily="34" charset="0"/>
                        </a:rPr>
                        <a:t>Неволинская</a:t>
                      </a:r>
                      <a:r>
                        <a:rPr lang="ru-RU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ООШ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Плехановская</a:t>
                      </a:r>
                      <a:r>
                        <a:rPr lang="ru-RU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СОШ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Arial" pitchFamily="34" charset="0"/>
                          <a:cs typeface="Arial" pitchFamily="34" charset="0"/>
                        </a:rPr>
                        <a:t>Сергинская</a:t>
                      </a:r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 СОШ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Троицкая ООШ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Троельжанская СОШ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Arial" pitchFamily="34" charset="0"/>
                          <a:cs typeface="Arial" pitchFamily="34" charset="0"/>
                        </a:rPr>
                        <a:t>Усть-Туркская</a:t>
                      </a:r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 СОШ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Филипповская ООШ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Шадейская СОШ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0"/>
            <a:ext cx="12192000" cy="6106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Графики проведения оценочных процедур, НПА ГИА-11</a:t>
            </a:r>
          </a:p>
        </p:txBody>
      </p:sp>
    </p:spTree>
    <p:extLst>
      <p:ext uri="{BB962C8B-B14F-4D97-AF65-F5344CB8AC3E}">
        <p14:creationId xmlns:p14="http://schemas.microsoft.com/office/powerpoint/2010/main" val="26360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708"/>
            <a:ext cx="12192000" cy="10059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Нормативное основание проведения самодиагностики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«Школа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0778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836" y="6486014"/>
            <a:ext cx="275067" cy="366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35303" t="18220" r="35018" b="6049"/>
          <a:stretch/>
        </p:blipFill>
        <p:spPr>
          <a:xfrm>
            <a:off x="386903" y="1088295"/>
            <a:ext cx="3684104" cy="52876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34060" t="12050" r="33479" b="10099"/>
          <a:stretch/>
        </p:blipFill>
        <p:spPr>
          <a:xfrm>
            <a:off x="4253947" y="1272210"/>
            <a:ext cx="3724327" cy="51037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/>
          <a:srcRect l="34080" t="15677" r="33170" b="6839"/>
          <a:stretch/>
        </p:blipFill>
        <p:spPr>
          <a:xfrm>
            <a:off x="8161214" y="1404730"/>
            <a:ext cx="3712734" cy="497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5967</TotalTime>
  <Words>1564</Words>
  <Application>Microsoft Office PowerPoint</Application>
  <PresentationFormat>Широкоэкранный</PresentationFormat>
  <Paragraphs>398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Судаков</dc:creator>
  <cp:lastModifiedBy>ПК</cp:lastModifiedBy>
  <cp:revision>452</cp:revision>
  <cp:lastPrinted>2024-01-31T03:29:02Z</cp:lastPrinted>
  <dcterms:created xsi:type="dcterms:W3CDTF">2023-06-03T15:31:11Z</dcterms:created>
  <dcterms:modified xsi:type="dcterms:W3CDTF">2025-01-28T07:50:12Z</dcterms:modified>
</cp:coreProperties>
</file>