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6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41"/>
  </p:notesMasterIdLst>
  <p:sldIdLst>
    <p:sldId id="282" r:id="rId2"/>
    <p:sldId id="303" r:id="rId3"/>
    <p:sldId id="306" r:id="rId4"/>
    <p:sldId id="304" r:id="rId5"/>
    <p:sldId id="333" r:id="rId6"/>
    <p:sldId id="348" r:id="rId7"/>
    <p:sldId id="300" r:id="rId8"/>
    <p:sldId id="305" r:id="rId9"/>
    <p:sldId id="309" r:id="rId10"/>
    <p:sldId id="310" r:id="rId11"/>
    <p:sldId id="308" r:id="rId12"/>
    <p:sldId id="311" r:id="rId13"/>
    <p:sldId id="350" r:id="rId14"/>
    <p:sldId id="349" r:id="rId15"/>
    <p:sldId id="334" r:id="rId16"/>
    <p:sldId id="299" r:id="rId17"/>
    <p:sldId id="283" r:id="rId18"/>
    <p:sldId id="335" r:id="rId19"/>
    <p:sldId id="257" r:id="rId20"/>
    <p:sldId id="296" r:id="rId21"/>
    <p:sldId id="312" r:id="rId22"/>
    <p:sldId id="284" r:id="rId23"/>
    <p:sldId id="315" r:id="rId24"/>
    <p:sldId id="316" r:id="rId25"/>
    <p:sldId id="317" r:id="rId26"/>
    <p:sldId id="314" r:id="rId27"/>
    <p:sldId id="313" r:id="rId28"/>
    <p:sldId id="339" r:id="rId29"/>
    <p:sldId id="342" r:id="rId30"/>
    <p:sldId id="341" r:id="rId31"/>
    <p:sldId id="343" r:id="rId32"/>
    <p:sldId id="337" r:id="rId33"/>
    <p:sldId id="345" r:id="rId34"/>
    <p:sldId id="346" r:id="rId35"/>
    <p:sldId id="347" r:id="rId36"/>
    <p:sldId id="352" r:id="rId37"/>
    <p:sldId id="351" r:id="rId38"/>
    <p:sldId id="319" r:id="rId39"/>
    <p:sldId id="274" r:id="rId4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A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66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21F61-2478-4BAA-8902-A1E703EC52A7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06B25-4778-457F-BBBE-0794F89572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558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D93B-4181-4BFC-A270-C00559141500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B142-AF13-4D38-A970-E8F6E688FB7F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98492-16F6-4D49-9021-5D9C2C8EA1D7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B07E-F93E-439C-87D0-FA1F35471F28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EC17-FD55-4BB0-8005-063889702283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F515-5E5D-421C-829B-2A4D8E412561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62D57-7992-4920-8773-C489AFBC85E0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E57D-2330-479C-8014-CD12041836E6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98656-C5CD-46C9-8409-75B530D827CA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55CD-616F-4EE1-B6E4-E4B154C5A51D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5C11-160F-4929-BEAC-94EAF721B7DD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1D00906-FF48-4471-B547-46B3EED3C3C3}" type="datetime1">
              <a:rPr lang="ru-RU" smtClean="0"/>
              <a:pPr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39651"/>
            <a:ext cx="4799881" cy="495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683567" y="-18074"/>
            <a:ext cx="8463439" cy="1592397"/>
          </a:xfrm>
        </p:spPr>
        <p:txBody>
          <a:bodyPr anchor="t"/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ПРОЕКТ «ШКОЛА – </a:t>
            </a:r>
            <a:br>
              <a:rPr lang="ru-RU" sz="3200" b="1" dirty="0" smtClean="0"/>
            </a:br>
            <a:r>
              <a:rPr lang="ru-RU" sz="3200" b="1" dirty="0" smtClean="0"/>
              <a:t>ТЕРРИТОРИЯ ЗДОРОВЬЯ»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6091140"/>
            <a:ext cx="4428492" cy="766860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  <a:cs typeface="Arial" pitchFamily="34" charset="0"/>
              </a:rPr>
              <a:t>Докладчик:</a:t>
            </a:r>
          </a:p>
          <a:p>
            <a:pPr algn="r"/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  <a:cs typeface="Arial" pitchFamily="34" charset="0"/>
              </a:rPr>
              <a:t>Вотинцева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  <a:cs typeface="Arial" pitchFamily="34" charset="0"/>
              </a:rPr>
              <a:t> Анна Сергеевна</a:t>
            </a:r>
          </a:p>
        </p:txBody>
      </p:sp>
      <p:pic>
        <p:nvPicPr>
          <p:cNvPr id="6148" name="Picture 4" descr="C:\Users\prkomarova\Desktop\Лера\Презентация\Презентация\Герб_Пермского_кра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76872"/>
            <a:ext cx="2279392" cy="267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1656184" cy="116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933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МОДУЛЬ 1. «ТАНЕЦ НА ПЕРЕМЕНЕ»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0" y="1844824"/>
            <a:ext cx="9144000" cy="284249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РЕАЛИЗАЦИЯ МОДУЛЯ</a:t>
            </a:r>
          </a:p>
          <a:p>
            <a:pPr marL="0" indent="0" algn="ctr">
              <a:buNone/>
            </a:pPr>
            <a:endParaRPr lang="ru-RU" sz="2000" b="1" i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Изучение опыта иностранных государств, на примере КИТАЯ</a:t>
            </a:r>
          </a:p>
          <a:p>
            <a:pPr marL="0" indent="0" algn="ctr">
              <a:buNone/>
            </a:pPr>
            <a:r>
              <a:rPr lang="ru-RU" sz="3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(ВИДЕО 2)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4822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МОДУЛЬ 1. «ТАНЕЦ НА ПЕРЕМЕНЕ»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8"/>
          <p:cNvSpPr>
            <a:spLocks noGrp="1"/>
          </p:cNvSpPr>
          <p:nvPr>
            <p:ph sz="quarter" idx="13"/>
          </p:nvPr>
        </p:nvSpPr>
        <p:spPr>
          <a:xfrm>
            <a:off x="0" y="1844824"/>
            <a:ext cx="9144000" cy="43204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РЕАЛИЗАЦИЯ МОДУЛЯ</a:t>
            </a:r>
          </a:p>
          <a:p>
            <a:pPr>
              <a:buNone/>
            </a:pPr>
            <a:endParaRPr lang="ru-RU" sz="2000" b="1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Создание танцевальных связок на базе ПДНТ «ГУБЕРНИЯ»</a:t>
            </a:r>
          </a:p>
          <a:p>
            <a:pPr marL="0" indent="0" algn="ctr">
              <a:buNone/>
            </a:pPr>
            <a:r>
              <a:rPr lang="ru-RU" sz="3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(ВИДЕО 3)</a:t>
            </a:r>
          </a:p>
          <a:p>
            <a:pPr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Использование системы целостного волнового движения тела и элементов гимнастики для глаз Уильяма </a:t>
            </a:r>
            <a:r>
              <a:rPr lang="ru-RU" sz="2500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Бейтса</a:t>
            </a:r>
            <a:endParaRPr lang="ru-RU" sz="25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750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МОДУЛЬ 1. «ТАНЕЦ НА ПЕРЕМЕНЕ»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8"/>
          <p:cNvSpPr>
            <a:spLocks noGrp="1"/>
          </p:cNvSpPr>
          <p:nvPr>
            <p:ph sz="quarter" idx="13"/>
          </p:nvPr>
        </p:nvSpPr>
        <p:spPr>
          <a:xfrm>
            <a:off x="0" y="1844824"/>
            <a:ext cx="9144000" cy="43204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РЕАЛИЗАЦИЯ МОДУЛЯ</a:t>
            </a:r>
          </a:p>
          <a:p>
            <a:pPr>
              <a:buNone/>
            </a:pPr>
            <a:endParaRPr lang="ru-RU" sz="2000" b="1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Создание танцевальных связок на базе ПДНТ «ГУБЕРНИЯ»</a:t>
            </a:r>
          </a:p>
          <a:p>
            <a:pPr marL="0" indent="0" algn="ctr">
              <a:buNone/>
            </a:pPr>
            <a:r>
              <a:rPr lang="ru-RU" sz="3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(ВИДЕО 4)</a:t>
            </a:r>
          </a:p>
          <a:p>
            <a:pPr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Национальный колорит, музыкальное сопровождение, определяющие </a:t>
            </a:r>
            <a:r>
              <a:rPr lang="ru-RU" sz="2500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самоидентичность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ребенка </a:t>
            </a:r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547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МОДУЛЬ 1. «ТАНЕЦ НА ПЕРЕМЕНЕ»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8"/>
          <p:cNvSpPr>
            <a:spLocks noGrp="1"/>
          </p:cNvSpPr>
          <p:nvPr>
            <p:ph sz="quarter" idx="13"/>
          </p:nvPr>
        </p:nvSpPr>
        <p:spPr>
          <a:xfrm>
            <a:off x="0" y="1196751"/>
            <a:ext cx="9144000" cy="55247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Экспертная комиссия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:</a:t>
            </a:r>
            <a:endParaRPr lang="ru-RU" sz="32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КОННОВА Ольга Львовна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г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лавный врач, высшая квалификация, к.м.н., профессор</a:t>
            </a:r>
          </a:p>
          <a:p>
            <a:pPr>
              <a:buFontTx/>
              <a:buChar char="-"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СИРОТИН Александр </a:t>
            </a:r>
            <a:r>
              <a:rPr lang="ru-RU" sz="3000" b="1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Бенцианович</a:t>
            </a:r>
            <a:endParaRPr lang="ru-RU" sz="3000" b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з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ам. Главного врача по медицинской части, высшая квалификация, к.м.н.</a:t>
            </a:r>
          </a:p>
          <a:p>
            <a:pPr>
              <a:buFontTx/>
              <a:buChar char="-"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КЛЕСТОВ Вадим </a:t>
            </a:r>
            <a:r>
              <a:rPr lang="ru-RU" sz="3000" b="1" dirty="0" err="1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</a:t>
            </a:r>
            <a:r>
              <a:rPr lang="ru-RU" sz="3000" b="1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илордович</a:t>
            </a:r>
            <a:endParaRPr lang="ru-RU" sz="3000" b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з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ав. отделением СМ – врач по спортивной медицине,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высшая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квалификация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, к.м.н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ГАЕВСКАЯ Нина </a:t>
            </a:r>
            <a:r>
              <a:rPr lang="ru-RU" sz="3000" b="1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Леодоровна</a:t>
            </a:r>
            <a:endParaRPr lang="ru-RU" sz="3000" b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рач по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лечебной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физкультуре,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высшая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квалификация</a:t>
            </a:r>
          </a:p>
          <a:p>
            <a:pPr marL="0" indent="0" algn="ctr">
              <a:buNone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Врачебно-физкультурный диспансер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Пермского края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92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МОДУЛЬ 2. «ФИЗКУЛЬТ минутка»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8"/>
          <p:cNvSpPr>
            <a:spLocks noGrp="1"/>
          </p:cNvSpPr>
          <p:nvPr>
            <p:ph sz="quarter" idx="13"/>
          </p:nvPr>
        </p:nvSpPr>
        <p:spPr>
          <a:xfrm>
            <a:off x="-180528" y="1844824"/>
            <a:ext cx="9505056" cy="43204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РЕАЛИЗАЦИЯ МОДУЛЯ</a:t>
            </a:r>
          </a:p>
          <a:p>
            <a:pPr>
              <a:buNone/>
            </a:pPr>
            <a:endParaRPr lang="ru-RU" sz="2000" b="1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Создание танцевальных элементов на базе ПДНТ «ГУБЕРНИЯ»</a:t>
            </a:r>
          </a:p>
          <a:p>
            <a:pPr marL="0" indent="0" algn="ctr">
              <a:buNone/>
            </a:pPr>
            <a:r>
              <a:rPr lang="ru-RU" sz="3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(ВИДЕО 5,6,7)</a:t>
            </a:r>
          </a:p>
          <a:p>
            <a:pPr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Использование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предложенных школьных пятиминуток для трех возрастных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категорий</a:t>
            </a:r>
          </a:p>
          <a:p>
            <a:pPr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Врачебно-физкультурным диспансером Пермского края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4972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0" y="127542"/>
            <a:ext cx="9144000" cy="150125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БЛОК 2. 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    </a:t>
            </a:r>
            <a:r>
              <a:rPr lang="ru-RU" sz="2700" b="1" dirty="0" smtClean="0"/>
              <a:t>ПСИХОЛОГИЧЕСКОЕ СОСТОЯНИЕ УЧАЩИХСЯ</a:t>
            </a:r>
            <a:endParaRPr lang="ru-RU" sz="27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0" y="1844824"/>
            <a:ext cx="9144000" cy="284249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Данный блок состоит из модулей, направленных на профилактику девиантного поведения учащихся, через творческую форму – социальный театр.</a:t>
            </a:r>
            <a:endParaRPr lang="ru-RU" sz="350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3500" dirty="0" smtClean="0"/>
          </a:p>
          <a:p>
            <a:pPr>
              <a:buNone/>
            </a:pPr>
            <a:endParaRPr lang="ru-RU" sz="35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584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МОДУЛЬ 3. «СОЦИАЛЬНЫЙ ТЕАТР»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0994"/>
            <a:ext cx="2357652" cy="3536479"/>
          </a:xfrm>
          <a:prstGeom prst="rect">
            <a:avLst/>
          </a:prstGeom>
        </p:spPr>
      </p:pic>
      <p:sp>
        <p:nvSpPr>
          <p:cNvPr id="10" name="Объект 8"/>
          <p:cNvSpPr>
            <a:spLocks noGrp="1"/>
          </p:cNvSpPr>
          <p:nvPr>
            <p:ph sz="quarter" idx="13"/>
          </p:nvPr>
        </p:nvSpPr>
        <p:spPr>
          <a:xfrm>
            <a:off x="2465156" y="1268760"/>
            <a:ext cx="6735491" cy="25922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500" b="1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ИСТОРИЧЕСКАЯ СПРАВКА</a:t>
            </a:r>
            <a:endParaRPr lang="ru-RU" sz="2500" b="1" i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2000" b="1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Театр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– это форма знаний: он должен и может быть способом трансформирования общества. Театр может помочь нам построить наше будущее, 	вместо того, 	чтобы просто ждать этого будущего.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3" name="Объект 8"/>
          <p:cNvSpPr>
            <a:spLocks noGrp="1"/>
          </p:cNvSpPr>
          <p:nvPr>
            <p:ph sz="quarter" idx="13"/>
          </p:nvPr>
        </p:nvSpPr>
        <p:spPr>
          <a:xfrm>
            <a:off x="1286330" y="4981423"/>
            <a:ext cx="6192689" cy="177400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500" b="1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Августо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500" b="1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Боаль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(1931–2009), 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бразильский театральный режиссер, писатель,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общественный деятель 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952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124744"/>
            <a:ext cx="2304256" cy="2252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МОДУЛЬ 3. «СОЦИАЛЬНЫЙ ТЕАТР»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8"/>
          <p:cNvSpPr>
            <a:spLocks noGrp="1"/>
          </p:cNvSpPr>
          <p:nvPr>
            <p:ph sz="quarter" idx="13"/>
          </p:nvPr>
        </p:nvSpPr>
        <p:spPr>
          <a:xfrm>
            <a:off x="523276" y="1340768"/>
            <a:ext cx="5704907" cy="52565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ДЕЯТЕЛЬНОСТЬ</a:t>
            </a:r>
          </a:p>
          <a:p>
            <a:pPr algn="ctr">
              <a:buNone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lvl="0"/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Разработка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научно-теоретических основ экспериментальной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работы</a:t>
            </a:r>
            <a:r>
              <a:rPr lang="en-US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;</a:t>
            </a:r>
            <a:endParaRPr lang="ru-RU" sz="2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 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Разработка и апробация учебных программ подготовки психологов - </a:t>
            </a:r>
            <a:r>
              <a:rPr lang="ru-RU" sz="25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превентологов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по решению различных социально-психологических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проблем</a:t>
            </a:r>
            <a:r>
              <a:rPr lang="en-US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;</a:t>
            </a:r>
            <a:endParaRPr lang="ru-RU" sz="2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lvl="0"/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Организация квалификационных курсов</a:t>
            </a:r>
            <a:r>
              <a:rPr lang="en-US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и другое.</a:t>
            </a:r>
            <a:endParaRPr lang="ru-RU" sz="2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>
              <a:buNone/>
            </a:pPr>
            <a:endParaRPr lang="ru-RU" sz="2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780928"/>
            <a:ext cx="2555329" cy="3635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952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МОДУЛЬ 3. «СОЦИАЛЬНЫЙ ТЕАТР»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8"/>
          <p:cNvSpPr>
            <a:spLocks noGrp="1"/>
          </p:cNvSpPr>
          <p:nvPr>
            <p:ph sz="quarter" idx="13"/>
          </p:nvPr>
        </p:nvSpPr>
        <p:spPr>
          <a:xfrm>
            <a:off x="2411760" y="5150879"/>
            <a:ext cx="4427984" cy="1570596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Елена </a:t>
            </a:r>
            <a:r>
              <a:rPr lang="ru-RU" sz="2700" b="1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Гурьевна</a:t>
            </a:r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700" b="1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Еделевой</a:t>
            </a:r>
            <a:endParaRPr lang="ru-RU" sz="2700" b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Заведующая кафедрой психологии 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Нижегородского института развития образования</a:t>
            </a:r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12776"/>
            <a:ext cx="2354064" cy="3531096"/>
          </a:xfrm>
          <a:prstGeom prst="rect">
            <a:avLst/>
          </a:prstGeom>
        </p:spPr>
      </p:pic>
      <p:sp>
        <p:nvSpPr>
          <p:cNvPr id="12" name="Объект 8"/>
          <p:cNvSpPr>
            <a:spLocks noGrp="1"/>
          </p:cNvSpPr>
          <p:nvPr>
            <p:ph sz="quarter" idx="13"/>
          </p:nvPr>
        </p:nvSpPr>
        <p:spPr>
          <a:xfrm>
            <a:off x="356022" y="1478274"/>
            <a:ext cx="4427984" cy="324686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ФОРУМ - ТЕАТР</a:t>
            </a:r>
          </a:p>
          <a:p>
            <a:pPr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Адаптационный метод</a:t>
            </a:r>
          </a:p>
          <a:p>
            <a:pPr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Социального театра </a:t>
            </a:r>
          </a:p>
          <a:p>
            <a:pPr algn="ctr">
              <a:buNone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для детей и подростков             в общеобразовательных учреждениях</a:t>
            </a:r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176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12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3920" y="1057920"/>
            <a:ext cx="5800080" cy="580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435280" cy="9087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МЕТОД «ФОРУМ – ТЕАТР»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65184" y="1340768"/>
            <a:ext cx="3786736" cy="544717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000" b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Суть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-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совместный со зрителями поиск решения проблемы или выхода из сложной жизненной ситуации</a:t>
            </a:r>
          </a:p>
          <a:p>
            <a:pPr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Цель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- работа над конкретной социальной проблемой, углубление понимания проблемы, рефлексия личного опыта по проблеме</a:t>
            </a:r>
          </a:p>
          <a:p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НАЦИОНАЛЬНЫЙ ПРОЕКТ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6566" y="2636911"/>
            <a:ext cx="9137434" cy="54048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500" b="1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5 ФЕДЕРАЛЬНЫХ ПРОЕКТОВ</a:t>
            </a:r>
            <a:endParaRPr lang="ru-RU" sz="2500" dirty="0" smtClean="0"/>
          </a:p>
          <a:p>
            <a:pPr>
              <a:buNone/>
            </a:pPr>
            <a:endParaRPr lang="ru-RU" sz="3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32254" y="3177393"/>
            <a:ext cx="1234480" cy="8688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059832" y="987457"/>
            <a:ext cx="2880320" cy="15121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266809" y="3203177"/>
            <a:ext cx="1234480" cy="8532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733959" y="3161841"/>
            <a:ext cx="1234480" cy="8688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662195" y="3203177"/>
            <a:ext cx="1234480" cy="8688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099119" y="3024812"/>
            <a:ext cx="2952328" cy="15121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038217" y="1412776"/>
            <a:ext cx="30459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ДЕМОГРАФИЯ</a:t>
            </a:r>
            <a:endParaRPr lang="ru-RU" sz="3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67696" y="3233938"/>
            <a:ext cx="321517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</a:rPr>
              <a:t>УКРЕПЛЕНИЕ ОБЩЕСТВЕННОГО ЗДОРОВЬЯ</a:t>
            </a:r>
            <a:endParaRPr lang="ru-RU" sz="25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Объект 8"/>
          <p:cNvSpPr>
            <a:spLocks noGrp="1"/>
          </p:cNvSpPr>
          <p:nvPr>
            <p:ph sz="quarter" idx="13"/>
          </p:nvPr>
        </p:nvSpPr>
        <p:spPr>
          <a:xfrm>
            <a:off x="-7525" y="4631445"/>
            <a:ext cx="9137434" cy="54048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500" b="1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Реализация на РЕГИОНАЛЬНОМ УРОВНЕ</a:t>
            </a:r>
            <a:endParaRPr lang="ru-RU" sz="2500" dirty="0" smtClean="0"/>
          </a:p>
          <a:p>
            <a:pPr>
              <a:buNone/>
            </a:pPr>
            <a:endParaRPr lang="ru-RU" sz="3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331700" y="5167891"/>
            <a:ext cx="6336584" cy="15121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546834" y="5587908"/>
            <a:ext cx="59544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</a:rPr>
              <a:t>ШКОЛА – ТЕРРИТОРИЯ ЗДОРОВЬЯ</a:t>
            </a:r>
            <a:endParaRPr lang="ru-RU" sz="2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245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19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ЗАДАЧИ «ФОРУМ – ТЕАТРА»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4716016" y="1700808"/>
            <a:ext cx="3528392" cy="2016224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РАЗРУШЕНИЕ ОТРИЦАТЕЛЬНЫХ КАЧЕСТВ</a:t>
            </a:r>
            <a:r>
              <a:rPr lang="en-US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;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</a:t>
            </a:r>
          </a:p>
          <a:p>
            <a:pPr lvl="0"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СТЕРЕОТИПОВ</a:t>
            </a:r>
          </a:p>
          <a:p>
            <a:pPr lvl="0"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ПОВЕДЕНИЯ</a:t>
            </a:r>
            <a:endParaRPr lang="ru-RU" sz="25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32040" y="1700808"/>
            <a:ext cx="3312368" cy="20162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7584" y="1700808"/>
            <a:ext cx="3312368" cy="20162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59832" y="3861048"/>
            <a:ext cx="3312368" cy="20162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8"/>
          <p:cNvSpPr>
            <a:spLocks noGrp="1"/>
          </p:cNvSpPr>
          <p:nvPr>
            <p:ph sz="quarter" idx="13"/>
          </p:nvPr>
        </p:nvSpPr>
        <p:spPr>
          <a:xfrm>
            <a:off x="2699792" y="3861048"/>
            <a:ext cx="3744416" cy="2016224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ПОДДЕРЖКА ПОЛОЖИТЕЛЬНЫХ ПРОЯВЛЕНИЙ               В ПОВЕДЕНИИ</a:t>
            </a:r>
          </a:p>
          <a:p>
            <a:pPr>
              <a:buNone/>
            </a:pPr>
            <a:endParaRPr lang="ru-RU" sz="2500" dirty="0"/>
          </a:p>
        </p:txBody>
      </p:sp>
      <p:sp>
        <p:nvSpPr>
          <p:cNvPr id="14" name="Объект 8"/>
          <p:cNvSpPr>
            <a:spLocks noGrp="1"/>
          </p:cNvSpPr>
          <p:nvPr>
            <p:ph sz="quarter" idx="13"/>
          </p:nvPr>
        </p:nvSpPr>
        <p:spPr>
          <a:xfrm>
            <a:off x="467544" y="1700808"/>
            <a:ext cx="3744416" cy="2016224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УСТРАНЕНИЕ ПРИЧИН ЗАВИСИМОСТИ 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(наркомания, алкоголизм, </a:t>
            </a:r>
            <a:r>
              <a:rPr lang="ru-RU" sz="1500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игромания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, интернет зависимость и другие)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9502501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3" grpId="0" build="allAtOnce"/>
      <p:bldP spid="14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ФОРУМ – ТЕАТР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277" y="1047550"/>
            <a:ext cx="7992888" cy="5327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40144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8388424" cy="1528192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2800" b="1" dirty="0"/>
              <a:t>Взаимодействие </a:t>
            </a:r>
            <a:r>
              <a:rPr lang="ru-RU" sz="2800" b="1" dirty="0" smtClean="0"/>
              <a:t>с учреждениями, подведомственными </a:t>
            </a:r>
            <a:br>
              <a:rPr lang="ru-RU" sz="2800" b="1" dirty="0" smtClean="0"/>
            </a:br>
            <a:r>
              <a:rPr lang="ru-RU" sz="2800" b="1" dirty="0" smtClean="0"/>
              <a:t>Министерству культуры Пермского края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6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9" y="238969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3203848" y="2921347"/>
            <a:ext cx="5940152" cy="2167433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sz="35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ГКБУК «Пермский дом народного творчества «ГУБЕРНИЯ»</a:t>
            </a:r>
          </a:p>
          <a:p>
            <a:pPr algn="ctr" fontAlgn="auto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95" y="2060848"/>
            <a:ext cx="306520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9391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156" y="119484"/>
            <a:ext cx="8388424" cy="976363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2800" b="1" dirty="0" smtClean="0"/>
              <a:t>Клубные формирования </a:t>
            </a:r>
            <a:br>
              <a:rPr lang="ru-RU" sz="2800" b="1" dirty="0" smtClean="0"/>
            </a:br>
            <a:r>
              <a:rPr lang="ru-RU" sz="2800" b="1" dirty="0" smtClean="0"/>
              <a:t>ПДНТ «ГУБЕРНИЯ»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6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9" y="238969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611559" y="5619387"/>
            <a:ext cx="8322878" cy="6693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sz="30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Эстрадно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-театральная студия «ОЗАРЕНИЕ»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41" y="1292887"/>
            <a:ext cx="3661274" cy="432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018" y="3359696"/>
            <a:ext cx="4505419" cy="2245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693" y="1292887"/>
            <a:ext cx="4498744" cy="228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2310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156" y="119484"/>
            <a:ext cx="8388424" cy="976363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2800" b="1" dirty="0" smtClean="0"/>
              <a:t>Клубные формирования </a:t>
            </a:r>
            <a:br>
              <a:rPr lang="ru-RU" sz="2800" b="1" dirty="0" smtClean="0"/>
            </a:br>
            <a:r>
              <a:rPr lang="ru-RU" sz="2800" b="1" dirty="0" smtClean="0"/>
              <a:t>ПДНТ «ГУБЕРНИЯ»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6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9" y="238969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одержимое 2"/>
          <p:cNvSpPr txBox="1">
            <a:spLocks/>
          </p:cNvSpPr>
          <p:nvPr/>
        </p:nvSpPr>
        <p:spPr>
          <a:xfrm>
            <a:off x="251520" y="5517232"/>
            <a:ext cx="8640960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sz="35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театр эстрады «МАССКА»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381642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68760"/>
            <a:ext cx="4202281" cy="2204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3574060"/>
            <a:ext cx="3235549" cy="1943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903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156" y="119484"/>
            <a:ext cx="8388424" cy="976363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2800" b="1" dirty="0" smtClean="0"/>
              <a:t>Клубные формирования </a:t>
            </a:r>
            <a:br>
              <a:rPr lang="ru-RU" sz="2800" b="1" dirty="0" smtClean="0"/>
            </a:br>
            <a:r>
              <a:rPr lang="ru-RU" sz="2800" b="1" dirty="0" smtClean="0"/>
              <a:t>ПДНТ «ГУБЕРНИЯ»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6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9" y="238969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345679" y="5517232"/>
            <a:ext cx="8474793" cy="648072"/>
          </a:xfrm>
        </p:spPr>
        <p:txBody>
          <a:bodyPr rtlCol="0">
            <a:noAutofit/>
          </a:bodyPr>
          <a:lstStyle/>
          <a:p>
            <a:pPr marL="0" indent="0" algn="ctr" fontAlgn="auto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Студия творческого развития «ОПЕРЕНИЕ»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19" y="2852936"/>
            <a:ext cx="4609884" cy="25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577" y="2852936"/>
            <a:ext cx="3545622" cy="25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521" y="1196752"/>
            <a:ext cx="2597150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159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8388424" cy="1528192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2800" b="1" dirty="0"/>
              <a:t>Взаимодействие </a:t>
            </a:r>
            <a:r>
              <a:rPr lang="ru-RU" sz="2800" b="1" dirty="0" smtClean="0"/>
              <a:t>с учреждениями, подведомственными </a:t>
            </a:r>
            <a:br>
              <a:rPr lang="ru-RU" sz="2800" b="1" dirty="0" smtClean="0"/>
            </a:br>
            <a:r>
              <a:rPr lang="ru-RU" sz="2800" b="1" dirty="0" smtClean="0"/>
              <a:t>Министерству культуры Пермского края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6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9" y="238969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5220072" y="2276872"/>
            <a:ext cx="3612416" cy="3816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ФГБОУ ВО «Пермский государственный институт культуры»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484784"/>
            <a:ext cx="6336704" cy="397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7490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8388424" cy="1528192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2800" b="1" dirty="0"/>
              <a:t>Взаимодействие </a:t>
            </a:r>
            <a:r>
              <a:rPr lang="ru-RU" sz="2800" b="1" dirty="0" smtClean="0"/>
              <a:t>с учреждениями, подведомственными </a:t>
            </a:r>
            <a:br>
              <a:rPr lang="ru-RU" sz="2800" b="1" dirty="0" smtClean="0"/>
            </a:br>
            <a:r>
              <a:rPr lang="ru-RU" sz="2800" b="1" dirty="0" smtClean="0"/>
              <a:t>Министерству культуры Пермского края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6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9" y="238969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0" y="4941168"/>
            <a:ext cx="9144000" cy="1438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ru-RU" sz="3000" b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Центральная детская школа искусств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отделение «Искусство театра»</a:t>
            </a:r>
            <a:endParaRPr kumimoji="0" lang="ru-RU" sz="3000" b="1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311" y="1844824"/>
            <a:ext cx="365021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80" y="1553164"/>
            <a:ext cx="4739422" cy="3554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032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0" y="127543"/>
            <a:ext cx="9144000" cy="11026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БЛОК 3. 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500" b="1" dirty="0" smtClean="0"/>
              <a:t>АРХИТЕКТУРНАЯ СРЕДА</a:t>
            </a:r>
            <a:endParaRPr lang="ru-RU" sz="35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28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0" y="1484784"/>
            <a:ext cx="9144000" cy="320253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 данный блок входят модули, которые отвечают за оформление здания школы и ее прилегающей территории, а также наполняемость рабочего места учащегося</a:t>
            </a:r>
            <a:endParaRPr lang="ru-RU" sz="350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3500" dirty="0" smtClean="0"/>
          </a:p>
          <a:p>
            <a:pPr>
              <a:buNone/>
            </a:pPr>
            <a:endParaRPr lang="ru-RU" sz="35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0520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1286"/>
            <a:ext cx="8229600" cy="603418"/>
          </a:xfrm>
        </p:spPr>
        <p:txBody>
          <a:bodyPr/>
          <a:lstStyle/>
          <a:p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4. ЖИВЫЕ СТЕНЫ</a:t>
            </a:r>
            <a:endParaRPr lang="ru-RU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2953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26638" y="1033811"/>
            <a:ext cx="5757529" cy="25213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СТЕРЕОКАРТИНКИ</a:t>
            </a:r>
          </a:p>
          <a:p>
            <a:pPr marL="342900" lvl="0" indent="-342900" algn="l">
              <a:lnSpc>
                <a:spcPct val="100000"/>
              </a:lnSpc>
              <a:buFontTx/>
              <a:buChar char="-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Развиваются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effectLst/>
              </a:rPr>
              <a:t>бинокулярные функции зрительной системы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;</a:t>
            </a:r>
          </a:p>
          <a:p>
            <a:pPr marL="342900" lvl="0" indent="-342900" algn="l">
              <a:lnSpc>
                <a:spcPct val="100000"/>
              </a:lnSpc>
              <a:buFontTx/>
              <a:buChar char="-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Улучшается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effectLst/>
              </a:rPr>
              <a:t>кровообращение </a:t>
            </a:r>
            <a:endParaRPr lang="ru-RU" sz="25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lvl="0" algn="l">
              <a:lnSpc>
                <a:spcPct val="100000"/>
              </a:lnSpc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effectLst/>
              </a:rPr>
              <a:t>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   в глазных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effectLst/>
              </a:rPr>
              <a:t>мышцах;</a:t>
            </a:r>
          </a:p>
          <a:p>
            <a:pPr lvl="0" algn="l">
              <a:lnSpc>
                <a:spcPct val="100000"/>
              </a:lnSpc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-  </a:t>
            </a:r>
            <a:r>
              <a:rPr lang="en-US" sz="25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C</a:t>
            </a:r>
            <a:r>
              <a:rPr lang="ru-RU" sz="2500" dirty="0" err="1">
                <a:solidFill>
                  <a:schemeClr val="tx2">
                    <a:lumMod val="75000"/>
                  </a:schemeClr>
                </a:solidFill>
                <a:effectLst/>
              </a:rPr>
              <a:t>нимается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effectLst/>
              </a:rPr>
              <a:t> глазное напряжение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.</a:t>
            </a:r>
            <a:endParaRPr lang="ru-RU" sz="25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 descr="стереокартинка Бабоч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1349875"/>
            <a:ext cx="2880320" cy="188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4"/>
          <p:cNvSpPr/>
          <p:nvPr/>
        </p:nvSpPr>
        <p:spPr>
          <a:xfrm>
            <a:off x="0" y="3717032"/>
            <a:ext cx="3272083" cy="23143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05402" y="3861048"/>
            <a:ext cx="6335150" cy="2026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ru-RU" sz="2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ПОЗНОВАТЕЛЬНАЯ ИНФОРМАЦИЯ</a:t>
            </a:r>
          </a:p>
          <a:p>
            <a:pPr marL="342900" lvl="0" indent="-342900" algn="l">
              <a:lnSpc>
                <a:spcPct val="100000"/>
              </a:lnSpc>
              <a:buFontTx/>
              <a:buChar char="-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Расположение кружков в районе, </a:t>
            </a:r>
          </a:p>
          <a:p>
            <a:pPr marL="342900" lvl="0" indent="-342900" algn="l">
              <a:lnSpc>
                <a:spcPct val="100000"/>
              </a:lnSpc>
              <a:buFontTx/>
              <a:buChar char="-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где находится школа;</a:t>
            </a:r>
          </a:p>
          <a:p>
            <a:pPr marL="342900" lvl="0" indent="-342900" algn="l">
              <a:lnSpc>
                <a:spcPct val="100000"/>
              </a:lnSpc>
              <a:buFontTx/>
              <a:buChar char="-"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Исторические данные, картины;</a:t>
            </a:r>
            <a:endParaRPr lang="ru-RU" sz="2500" dirty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lvl="0" algn="l">
              <a:lnSpc>
                <a:spcPct val="100000"/>
              </a:lnSpc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-  Географические карты с традициями</a:t>
            </a:r>
            <a:endParaRPr lang="ru-RU" sz="250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659296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ОСНОВНЫЕ ЦЕЛИ ПРОЕКТА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0" y="1357706"/>
            <a:ext cx="9144000" cy="5239646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Снижение </a:t>
            </a:r>
            <a:r>
              <a:rPr lang="ru-RU" sz="3200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школьно-обусловленных патологии 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 </a:t>
            </a:r>
            <a:r>
              <a:rPr lang="ru-RU" sz="3200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помощью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мер</a:t>
            </a:r>
            <a:r>
              <a:rPr lang="en-US" sz="32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:</a:t>
            </a:r>
          </a:p>
          <a:p>
            <a:pPr algn="ctr">
              <a:spcBef>
                <a:spcPts val="0"/>
              </a:spcBef>
              <a:buNone/>
            </a:pPr>
            <a:endParaRPr lang="ru-RU" sz="50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algn="ctr">
              <a:spcBef>
                <a:spcPts val="0"/>
              </a:spcBef>
              <a:buFontTx/>
              <a:buChar char="-"/>
            </a:pP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профилактика </a:t>
            </a:r>
            <a:r>
              <a:rPr lang="ru-RU" sz="3200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ранних заболевании органов зрения и опорно-двигательной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системы</a:t>
            </a:r>
            <a:endParaRPr lang="en-US" sz="320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algn="ctr">
              <a:spcBef>
                <a:spcPts val="0"/>
              </a:spcBef>
              <a:buFontTx/>
              <a:buChar char="-"/>
            </a:pPr>
            <a:endParaRPr lang="en-US" sz="50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algn="ctr">
              <a:spcBef>
                <a:spcPts val="0"/>
              </a:spcBef>
              <a:buFontTx/>
              <a:buChar char="-"/>
            </a:pP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профилактика </a:t>
            </a:r>
            <a:r>
              <a:rPr lang="ru-RU" sz="3200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девиантного поведения подростков </a:t>
            </a:r>
            <a:endParaRPr lang="en-US" sz="320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algn="ctr">
              <a:spcBef>
                <a:spcPts val="0"/>
              </a:spcBef>
              <a:buFontTx/>
              <a:buChar char="-"/>
            </a:pPr>
            <a:endParaRPr lang="en-US" sz="50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через формы </a:t>
            </a:r>
            <a:r>
              <a:rPr lang="ru-RU" sz="3200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здоровьесбережения</a:t>
            </a:r>
            <a:endParaRPr lang="ru-RU" sz="3000" i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278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/>
          <a:lstStyle/>
          <a:p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5. УМНЫЕ СТУПЕНИ</a:t>
            </a:r>
            <a:endParaRPr lang="ru-RU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30</a:t>
            </a:fld>
            <a:endParaRPr lang="ru-RU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4248472" cy="2833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706" y="980728"/>
            <a:ext cx="421246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96444"/>
            <a:ext cx="3756124" cy="2817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3334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1541" y="3910802"/>
            <a:ext cx="2322897" cy="6560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Таблица умножения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419769" y="3841799"/>
            <a:ext cx="2322897" cy="3970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ФОРМУЛЫ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095876" y="5910382"/>
            <a:ext cx="2682298" cy="3970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Подсчет калорий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355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41376"/>
          </a:xfrm>
        </p:spPr>
        <p:txBody>
          <a:bodyPr/>
          <a:lstStyle/>
          <a:p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6. </a:t>
            </a: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ФТАЛЬМОТРЕНАЖЕР</a:t>
            </a:r>
            <a:endParaRPr lang="ru-RU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31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1907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076056" y="1412776"/>
            <a:ext cx="4330278" cy="22322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2">
                    <a:lumMod val="75000"/>
                  </a:schemeClr>
                </a:solidFill>
                <a:effectLst/>
              </a:rPr>
              <a:t>П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рием развивает зрительно-моторную реакцию,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effectLst/>
              </a:rPr>
              <a:t>чувство локализации в пространстве, стереоскопическое зрение,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различительно-цветовую функцию </a:t>
            </a:r>
            <a:endParaRPr lang="ru-RU" sz="2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-7912" y="4149079"/>
            <a:ext cx="4536504" cy="25202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красный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effectLst/>
              </a:rPr>
              <a:t>возбуждает, раздражает; 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>
              <a:lnSpc>
                <a:spcPct val="100000"/>
              </a:lnSpc>
            </a:pPr>
            <a:r>
              <a:rPr lang="ru-RU" sz="2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голубой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– ухудшает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effectLst/>
              </a:rPr>
              <a:t>настроение; </a:t>
            </a:r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зеленый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effectLst/>
              </a:rPr>
              <a:t> – улучшает настроение, успокаивает; 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>
              <a:lnSpc>
                <a:spcPct val="100000"/>
              </a:lnSpc>
            </a:pPr>
            <a:r>
              <a:rPr lang="ru-RU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желтый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–создает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effectLst/>
              </a:rPr>
              <a:t>хорошее настроение</a:t>
            </a:r>
            <a:endParaRPr lang="ru-RU" sz="2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73158"/>
            <a:ext cx="51720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21340"/>
            <a:ext cx="4410472" cy="2454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126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МОДУЛЬ 7. ДИНАМИЧНЫЙ СТУЛ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32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0" y="1196752"/>
            <a:ext cx="9144000" cy="2016224"/>
          </a:xfrm>
        </p:spPr>
        <p:txBody>
          <a:bodyPr>
            <a:noAutofit/>
          </a:bodyPr>
          <a:lstStyle/>
          <a:p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В основе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разработки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лежит система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Матвеева К.В. </a:t>
            </a:r>
          </a:p>
          <a:p>
            <a:pPr marL="0" indent="0">
              <a:buNone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Распределительных </a:t>
            </a:r>
            <a:r>
              <a:rPr lang="ru-RU" sz="25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Оздоровительных Нагрузок (РОН) </a:t>
            </a:r>
            <a:endParaRPr lang="ru-RU" sz="25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0" indent="0">
              <a:buNone/>
            </a:pPr>
            <a:endParaRPr lang="ru-RU" sz="15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Вошли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знания лечебной физкультуры и спортивной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медицины</a:t>
            </a:r>
            <a:endParaRPr lang="ru-RU" sz="25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96952"/>
            <a:ext cx="3097922" cy="333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3102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МОДУЛЬ 7. ДИНАМИЧНЫЙ СТУЛ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33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4932040" y="1628800"/>
            <a:ext cx="4211960" cy="522920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вторая опорная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плоскость спинки;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-шарнир изменения угла положения сиденья;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-защитный кожух шарнира;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-ограничитель угла положения сиденья;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в регулируемой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модели  регулировку высоты положения спинки относительно сиденья и регулировку эффективной глубины сиденья;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-более жесткую раму каркаса, т.к. снабжены шарнирным сиденьем.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988840"/>
            <a:ext cx="4821901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107504" y="1124744"/>
            <a:ext cx="8496943" cy="5040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Отличительные особенности стула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64277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МОДУЛЬ 7. ДИНАМИЧНЫЙ СТУЛ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34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107504" y="1124744"/>
            <a:ext cx="8496943" cy="4320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исследования</a:t>
            </a:r>
            <a:endParaRPr lang="ru-RU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07" y="1844824"/>
            <a:ext cx="4061453" cy="2333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560" y="1916832"/>
            <a:ext cx="4107272" cy="2333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8"/>
          <p:cNvSpPr>
            <a:spLocks noGrp="1"/>
          </p:cNvSpPr>
          <p:nvPr>
            <p:ph sz="quarter" idx="13"/>
          </p:nvPr>
        </p:nvSpPr>
        <p:spPr>
          <a:xfrm>
            <a:off x="4833560" y="4653136"/>
            <a:ext cx="4310440" cy="22048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Рост заболеваемости за </a:t>
            </a:r>
          </a:p>
          <a:p>
            <a:pPr marL="0" indent="0" algn="ctr">
              <a:buNone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2,5 г. в классах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оснащенных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стульями </a:t>
            </a:r>
            <a:r>
              <a:rPr lang="ru-RU" sz="25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refunction</a:t>
            </a:r>
            <a:endParaRPr lang="ru-RU" sz="25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Объект 8"/>
          <p:cNvSpPr>
            <a:spLocks noGrp="1"/>
          </p:cNvSpPr>
          <p:nvPr>
            <p:ph sz="quarter" idx="13"/>
          </p:nvPr>
        </p:nvSpPr>
        <p:spPr>
          <a:xfrm>
            <a:off x="41103" y="4653135"/>
            <a:ext cx="4310440" cy="21868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Рост заболеваемости за </a:t>
            </a:r>
          </a:p>
          <a:p>
            <a:pPr marL="0" indent="0" algn="ctr">
              <a:buNone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2,5 г. в классах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оснащенных стандартными стульями</a:t>
            </a:r>
            <a:endParaRPr lang="ru-RU" sz="25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7350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МОДУЛЬ 7. ДИНАМИЧНЫЙ СТУЛ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35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107504" y="1047550"/>
            <a:ext cx="8496943" cy="4320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Финансовые затраты</a:t>
            </a:r>
            <a:endParaRPr lang="ru-RU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Объект 8"/>
          <p:cNvSpPr>
            <a:spLocks noGrp="1"/>
          </p:cNvSpPr>
          <p:nvPr>
            <p:ph sz="quarter" idx="13"/>
          </p:nvPr>
        </p:nvSpPr>
        <p:spPr>
          <a:xfrm>
            <a:off x="0" y="4661038"/>
            <a:ext cx="9283426" cy="21969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При первичной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и федеральной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экспертизах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стоимость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стульев составила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: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регулируемый – 1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180 р.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фиксированной высоты – 950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р.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компьютерный – 2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900 р.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Модернизация стандартных стульев, при их оснащении технологией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refunction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приводила к удорожанию на 21% –28%.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74098"/>
            <a:ext cx="3524975" cy="319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49" y="1492687"/>
            <a:ext cx="3931283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7804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686800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500" b="1" dirty="0" smtClean="0"/>
              <a:t>УЧАСТНИКИ ПРОЕКТА</a:t>
            </a:r>
            <a:endParaRPr lang="ru-RU" sz="35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36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3491880" y="2630140"/>
            <a:ext cx="1944216" cy="151216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8"/>
          <p:cNvSpPr>
            <a:spLocks noGrp="1"/>
          </p:cNvSpPr>
          <p:nvPr>
            <p:ph sz="quarter" idx="13"/>
          </p:nvPr>
        </p:nvSpPr>
        <p:spPr>
          <a:xfrm>
            <a:off x="3059832" y="836042"/>
            <a:ext cx="3168352" cy="1476834"/>
          </a:xfrm>
        </p:spPr>
        <p:txBody>
          <a:bodyPr>
            <a:normAutofit fontScale="70000" lnSpcReduction="20000"/>
          </a:bodyPr>
          <a:lstStyle/>
          <a:p>
            <a:pPr lvl="0" algn="ctr">
              <a:buNone/>
            </a:pPr>
            <a:r>
              <a:rPr lang="ru-RU" sz="29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18</a:t>
            </a:r>
            <a:r>
              <a:rPr lang="ru-RU" sz="29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ОБРАЗОВАТЕЛЬНЫХ УЧРЕЖДЕНИИ</a:t>
            </a:r>
          </a:p>
          <a:p>
            <a:pPr lvl="0" algn="ctr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lvl="0" algn="ctr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10 школ – г. Пермь</a:t>
            </a:r>
          </a:p>
          <a:p>
            <a:pPr lvl="0" algn="ctr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8 школ – Пермский край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70072" y="836042"/>
            <a:ext cx="3086104" cy="147683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2534403"/>
            <a:ext cx="3024336" cy="15780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45335" y="4509120"/>
            <a:ext cx="3310641" cy="18722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60032" y="4509120"/>
            <a:ext cx="3312368" cy="18722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бъект 8"/>
          <p:cNvSpPr>
            <a:spLocks noGrp="1"/>
          </p:cNvSpPr>
          <p:nvPr>
            <p:ph sz="quarter" idx="13"/>
          </p:nvPr>
        </p:nvSpPr>
        <p:spPr>
          <a:xfrm>
            <a:off x="170718" y="2549597"/>
            <a:ext cx="3024336" cy="1578074"/>
          </a:xfrm>
        </p:spPr>
        <p:txBody>
          <a:bodyPr>
            <a:normAutofit fontScale="70000" lnSpcReduction="20000"/>
          </a:bodyPr>
          <a:lstStyle/>
          <a:p>
            <a:pPr lvl="0" algn="ctr">
              <a:buNone/>
            </a:pPr>
            <a:r>
              <a:rPr lang="ru-RU" sz="39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</a:t>
            </a:r>
            <a:r>
              <a:rPr lang="ru-RU" sz="39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одготовка                  не менее               </a:t>
            </a:r>
            <a:r>
              <a:rPr lang="ru-RU" sz="39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</a:t>
            </a:r>
            <a:r>
              <a:rPr lang="ru-RU" sz="39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модулей</a:t>
            </a:r>
          </a:p>
          <a:p>
            <a:pPr lvl="0" algn="ctr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ФДК, ПДНТ «Губерния», НКО, волонтеры</a:t>
            </a:r>
            <a:endParaRPr lang="ru-RU" dirty="0"/>
          </a:p>
        </p:txBody>
      </p:sp>
      <p:sp>
        <p:nvSpPr>
          <p:cNvPr id="15" name="Объект 8"/>
          <p:cNvSpPr>
            <a:spLocks noGrp="1"/>
          </p:cNvSpPr>
          <p:nvPr>
            <p:ph sz="quarter" idx="13"/>
          </p:nvPr>
        </p:nvSpPr>
        <p:spPr>
          <a:xfrm>
            <a:off x="1045335" y="4509120"/>
            <a:ext cx="3310641" cy="1872208"/>
          </a:xfrm>
        </p:spPr>
        <p:txBody>
          <a:bodyPr>
            <a:normAutofit fontScale="62500" lnSpcReduction="20000"/>
          </a:bodyPr>
          <a:lstStyle/>
          <a:p>
            <a:pPr lvl="0" algn="ctr">
              <a:buNone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100 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студентов ПГМУ</a:t>
            </a:r>
          </a:p>
          <a:p>
            <a:pPr lvl="0" algn="ctr">
              <a:buNone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18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школьных медиков</a:t>
            </a:r>
          </a:p>
          <a:p>
            <a:pPr lvl="0" algn="ctr">
              <a:buNone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6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медицинских организаций</a:t>
            </a:r>
          </a:p>
          <a:p>
            <a:pPr lvl="0" algn="ctr">
              <a:buNone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ПАСПОРТ здоровья </a:t>
            </a:r>
          </a:p>
          <a:p>
            <a:pPr lvl="0" algn="ctr"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3,6,10 классы</a:t>
            </a:r>
          </a:p>
          <a:p>
            <a:pPr lvl="0" algn="ctr">
              <a:buNone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7 400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человек </a:t>
            </a:r>
            <a:endParaRPr lang="ru-RU" sz="3200" dirty="0"/>
          </a:p>
        </p:txBody>
      </p:sp>
      <p:sp>
        <p:nvSpPr>
          <p:cNvPr id="16" name="Объект 8"/>
          <p:cNvSpPr>
            <a:spLocks noGrp="1"/>
          </p:cNvSpPr>
          <p:nvPr>
            <p:ph sz="quarter" idx="13"/>
          </p:nvPr>
        </p:nvSpPr>
        <p:spPr>
          <a:xfrm>
            <a:off x="4860032" y="4509120"/>
            <a:ext cx="3312368" cy="1872208"/>
          </a:xfrm>
        </p:spPr>
        <p:txBody>
          <a:bodyPr>
            <a:normAutofit fontScale="92500" lnSpcReduction="10000"/>
          </a:bodyPr>
          <a:lstStyle/>
          <a:p>
            <a:pPr lvl="0" algn="ctr">
              <a:buNone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повышение квалификации педагогов школ</a:t>
            </a:r>
          </a:p>
          <a:p>
            <a:pPr lvl="0" algn="ctr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факультет физической культуры ПГГПУ</a:t>
            </a:r>
          </a:p>
          <a:p>
            <a:pPr lvl="0" algn="ctr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НИРО Нижний Новгород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30031" y="2536464"/>
            <a:ext cx="3312368" cy="16500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бъект 8"/>
          <p:cNvSpPr>
            <a:spLocks noGrp="1"/>
          </p:cNvSpPr>
          <p:nvPr>
            <p:ph sz="quarter" idx="13"/>
          </p:nvPr>
        </p:nvSpPr>
        <p:spPr>
          <a:xfrm>
            <a:off x="5730031" y="2536464"/>
            <a:ext cx="3312368" cy="1650082"/>
          </a:xfrm>
        </p:spPr>
        <p:txBody>
          <a:bodyPr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sz="25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бучение </a:t>
            </a:r>
          </a:p>
          <a:p>
            <a:pPr lvl="0"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45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педагогов школ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технологиям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здоровьясбережения</a:t>
            </a:r>
            <a:endParaRPr lang="ru-RU" sz="2000" dirty="0"/>
          </a:p>
        </p:txBody>
      </p:sp>
      <p:sp>
        <p:nvSpPr>
          <p:cNvPr id="19" name="Объект 8"/>
          <p:cNvSpPr>
            <a:spLocks noGrp="1"/>
          </p:cNvSpPr>
          <p:nvPr>
            <p:ph sz="quarter" idx="13"/>
          </p:nvPr>
        </p:nvSpPr>
        <p:spPr>
          <a:xfrm>
            <a:off x="3491880" y="2893221"/>
            <a:ext cx="1944217" cy="986005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23 718 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детей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012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14" grpId="0" build="allAtOnce"/>
      <p:bldP spid="15" grpId="0" build="allAtOnce"/>
      <p:bldP spid="16" grpId="0" build="allAtOnce"/>
      <p:bldP spid="18" grpId="0" build="allAtOnce"/>
      <p:bldP spid="19" grpId="0" build="allAtOnce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ЭТАПЫ ПРОЕКТА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37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0" y="1070029"/>
            <a:ext cx="9144000" cy="489654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endParaRPr lang="ru-RU" sz="370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ru-RU" sz="37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Разработка МОДУЛЕЙ </a:t>
            </a:r>
          </a:p>
          <a:p>
            <a:pPr marL="0" indent="0">
              <a:buNone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ru-RU" sz="37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Экспертная оценка</a:t>
            </a:r>
          </a:p>
          <a:p>
            <a:pPr marL="0" indent="0">
              <a:buNone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ru-RU" sz="37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Формирование БАЗЫ модулей</a:t>
            </a:r>
          </a:p>
          <a:p>
            <a:pPr marL="0" indent="0">
              <a:buNone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37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- Внедрение в общеобразовательные учреждения</a:t>
            </a:r>
          </a:p>
        </p:txBody>
      </p:sp>
    </p:spTree>
    <p:extLst>
      <p:ext uri="{BB962C8B-B14F-4D97-AF65-F5344CB8AC3E}">
        <p14:creationId xmlns:p14="http://schemas.microsoft.com/office/powerpoint/2010/main" val="37350491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ВНЕДРЕНИЕ ПРОЕКТА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38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0" y="1357706"/>
            <a:ext cx="9144000" cy="5239646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endParaRPr lang="ru-RU" sz="370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37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- Обучение педагогического состава</a:t>
            </a:r>
          </a:p>
          <a:p>
            <a:pPr marL="0" indent="0">
              <a:buNone/>
            </a:pPr>
            <a:endParaRPr lang="ru-RU" sz="15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37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- Оценка полученных знаний 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(экзамен)</a:t>
            </a:r>
          </a:p>
          <a:p>
            <a:pPr marL="0" indent="0">
              <a:buNone/>
            </a:pPr>
            <a:endParaRPr lang="ru-RU" sz="15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37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- Выдача сертификатов</a:t>
            </a:r>
          </a:p>
        </p:txBody>
      </p:sp>
    </p:spTree>
    <p:extLst>
      <p:ext uri="{BB962C8B-B14F-4D97-AF65-F5344CB8AC3E}">
        <p14:creationId xmlns:p14="http://schemas.microsoft.com/office/powerpoint/2010/main" val="836695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48880"/>
            <a:ext cx="9144000" cy="16002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СПАСИБО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ЗА ВНИМАНИЕ!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39</a:t>
            </a:fld>
            <a:endParaRPr lang="ru-RU"/>
          </a:p>
        </p:txBody>
      </p:sp>
      <p:pic>
        <p:nvPicPr>
          <p:cNvPr id="11266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1835280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3075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ru-RU" sz="3500" b="1" dirty="0" smtClean="0"/>
              <a:t>МЕТОДЫ</a:t>
            </a:r>
            <a:r>
              <a:rPr lang="en-US" sz="3500" b="1" dirty="0" smtClean="0"/>
              <a:t> </a:t>
            </a:r>
            <a:r>
              <a:rPr lang="ru-RU" sz="3500" b="1" dirty="0" smtClean="0"/>
              <a:t>ЗДОРОВЬЕСБЕРЕЖЕНИЯ</a:t>
            </a:r>
            <a:endParaRPr lang="ru-RU" sz="35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1379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55576" y="1532024"/>
            <a:ext cx="3528392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00600" y="1532024"/>
            <a:ext cx="3528392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30355" y="1626098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СТАНДАРТНЫЕ</a:t>
            </a:r>
            <a:endParaRPr lang="ru-RU" sz="3000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0600" y="1579061"/>
            <a:ext cx="3528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PRO - 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ФОРМЫ</a:t>
            </a:r>
            <a:endParaRPr lang="ru-RU" sz="3000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" name="Объект 8"/>
          <p:cNvSpPr>
            <a:spLocks noGrp="1"/>
          </p:cNvSpPr>
          <p:nvPr>
            <p:ph sz="quarter" idx="13"/>
          </p:nvPr>
        </p:nvSpPr>
        <p:spPr>
          <a:xfrm>
            <a:off x="18050" y="2751902"/>
            <a:ext cx="5058610" cy="3341394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РАБОТА ПЕДАГОГИЧЕСКОГО СОСТАВА 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расписание, физкультурные занятия, контроль осанки, проведение «физкультминуток» для ОДС и глаз              с музыкальным сопровождением, работа с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офтальмотренажером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endParaRPr lang="ru-RU" sz="10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ВЗАИМОДЕЙСТВИЕ С РОДИТЕЛЯМИ ПО ЗОЖ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1" name="Объект 8"/>
          <p:cNvSpPr>
            <a:spLocks noGrp="1"/>
          </p:cNvSpPr>
          <p:nvPr>
            <p:ph sz="quarter" idx="13"/>
          </p:nvPr>
        </p:nvSpPr>
        <p:spPr>
          <a:xfrm>
            <a:off x="4716016" y="2780928"/>
            <a:ext cx="4559664" cy="312537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Tx/>
              <a:buChar char="-"/>
            </a:pP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БЛОК 1.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  ТАНЕЦ НА ПЕРЕМЕНЕ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ru-RU" sz="2500" b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БЛОК 2. СОЦИАЛЬНЫЙ ТЕАТР</a:t>
            </a:r>
          </a:p>
          <a:p>
            <a:pPr marL="0" indent="0">
              <a:spcBef>
                <a:spcPts val="0"/>
              </a:spcBef>
              <a:buNone/>
            </a:pPr>
            <a:endParaRPr lang="ru-RU" sz="2500" b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БЛОК 3.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АРХИТЕКТУРНАЯ СРЕДА</a:t>
            </a:r>
            <a:endParaRPr lang="ru-RU" sz="2500" b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500" b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06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1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0" y="127543"/>
            <a:ext cx="9144000" cy="11026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БЛОК 1. </a:t>
            </a:r>
            <a:br>
              <a:rPr lang="ru-RU" sz="3200" b="1" dirty="0" smtClean="0"/>
            </a:br>
            <a:r>
              <a:rPr lang="ru-RU" sz="3200" b="1" dirty="0" smtClean="0"/>
              <a:t>               </a:t>
            </a:r>
            <a:r>
              <a:rPr lang="ru-RU" sz="2700" b="1" dirty="0" smtClean="0"/>
              <a:t>ФИЗИЧЕСКОЕ СОСТОЯНИЕ УЧАЩИХСЯ</a:t>
            </a:r>
            <a:endParaRPr lang="ru-RU" sz="27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0" y="1556792"/>
            <a:ext cx="9144000" cy="43924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5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Данный блок ориентирован на повышение физической активности, тренированности и профилактики заболеваний опорно-двигательной системы, органов зрения, сердечно-сосудистой и дыхательной систем.</a:t>
            </a:r>
            <a:endParaRPr lang="en-US" sz="35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219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процесс 7"/>
          <p:cNvSpPr/>
          <p:nvPr/>
        </p:nvSpPr>
        <p:spPr>
          <a:xfrm>
            <a:off x="179512" y="2305805"/>
            <a:ext cx="4464496" cy="72008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роцесс 2"/>
          <p:cNvSpPr/>
          <p:nvPr/>
        </p:nvSpPr>
        <p:spPr>
          <a:xfrm>
            <a:off x="4788024" y="2305805"/>
            <a:ext cx="4248472" cy="720081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0" y="127543"/>
            <a:ext cx="9144000" cy="11026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БЛОК 1. </a:t>
            </a:r>
            <a:br>
              <a:rPr lang="ru-RU" sz="3200" b="1" dirty="0" smtClean="0"/>
            </a:br>
            <a:r>
              <a:rPr lang="ru-RU" sz="3200" b="1" dirty="0" smtClean="0"/>
              <a:t>               </a:t>
            </a:r>
            <a:r>
              <a:rPr lang="ru-RU" sz="2700" b="1" dirty="0" smtClean="0"/>
              <a:t>ФИЗИЧЕСКОЕ СОСТОЯНИЕ УЧАЩИХСЯ</a:t>
            </a:r>
            <a:endParaRPr lang="ru-RU" sz="27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179512" y="1693736"/>
            <a:ext cx="4536504" cy="122413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МОДУЛЬ 1.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ТАНЕЦ на ПЕРЕМЕНЕ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7" name="Объект 8"/>
          <p:cNvSpPr>
            <a:spLocks noGrp="1"/>
          </p:cNvSpPr>
          <p:nvPr>
            <p:ph sz="quarter" idx="13"/>
          </p:nvPr>
        </p:nvSpPr>
        <p:spPr>
          <a:xfrm>
            <a:off x="4788024" y="1700808"/>
            <a:ext cx="4248472" cy="132507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МОДУЛЬ 2.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ФИЗКУЛЬТ минутка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628133" y="3284984"/>
            <a:ext cx="3146648" cy="162076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8"/>
          <p:cNvSpPr>
            <a:spLocks noGrp="1"/>
          </p:cNvSpPr>
          <p:nvPr>
            <p:ph sz="quarter" idx="13"/>
          </p:nvPr>
        </p:nvSpPr>
        <p:spPr>
          <a:xfrm>
            <a:off x="616117" y="3284984"/>
            <a:ext cx="3146648" cy="163686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u="sng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ПЕРЕМЕНА (10 мин)</a:t>
            </a:r>
          </a:p>
          <a:p>
            <a:pPr algn="ctr">
              <a:buNone/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Снятие статичного напряжения ребенка</a:t>
            </a:r>
            <a:endParaRPr lang="ru-RU" sz="22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5421631" y="3284984"/>
            <a:ext cx="3146648" cy="1667966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200" u="sng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УРОК (3-5 </a:t>
            </a:r>
            <a:r>
              <a:rPr lang="ru-RU" sz="2200" u="sng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мин</a:t>
            </a:r>
            <a:r>
              <a:rPr lang="ru-RU" sz="2200" u="sng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)</a:t>
            </a:r>
          </a:p>
          <a:p>
            <a:pPr algn="ctr">
              <a:buNone/>
            </a:pPr>
            <a:endParaRPr lang="ru-RU" sz="1000" u="sng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Концентрация внимания ребенка</a:t>
            </a:r>
            <a:endParaRPr lang="ru-RU" sz="22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9052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10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75" y="151626"/>
            <a:ext cx="9138880" cy="10406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</a:t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600" b="1" dirty="0" smtClean="0"/>
              <a:t>БЛОК 1.</a:t>
            </a:r>
            <a:br>
              <a:rPr lang="ru-RU" sz="3600" b="1" dirty="0" smtClean="0"/>
            </a:br>
            <a:r>
              <a:rPr lang="ru-RU" sz="3600" b="1" dirty="0" smtClean="0"/>
              <a:t>          </a:t>
            </a:r>
            <a:r>
              <a:rPr lang="ru-RU" sz="2700" b="1" dirty="0" smtClean="0"/>
              <a:t>ФИЗИЧЕСКОЕ </a:t>
            </a:r>
            <a:r>
              <a:rPr lang="ru-RU" sz="2700" b="1" dirty="0"/>
              <a:t>СОСТОЯНИЕ УЧАЩИХСЯ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3251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0" y="1412776"/>
            <a:ext cx="9144000" cy="53285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		ЦЕЛИ</a:t>
            </a:r>
            <a:r>
              <a:rPr lang="en-US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sz="25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Профилактика ранних заболеваний органов зрения и опорно-двигательной системы</a:t>
            </a:r>
            <a:r>
              <a:rPr lang="en-US" sz="25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25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Создание у детей навыков по снятию мышечного и психоэмоционального напряжения, накопившегося   во время урока</a:t>
            </a:r>
            <a:r>
              <a:rPr lang="en-US" sz="25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;</a:t>
            </a:r>
            <a:endParaRPr lang="ru-RU" sz="250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ru-RU" sz="25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Подготовка ребенка к получению знаний на предстоящем уроке</a:t>
            </a:r>
            <a:r>
              <a:rPr lang="en-US" sz="2500" i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;</a:t>
            </a:r>
            <a:endParaRPr lang="en-US" sz="250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ru-RU" sz="25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Расширение практики применения танцевально-двигательной терапии на более широкие слои населения.</a:t>
            </a:r>
          </a:p>
          <a:p>
            <a:pPr>
              <a:buNone/>
            </a:pPr>
            <a:endParaRPr lang="ru-RU" sz="3000" dirty="0" smtClean="0"/>
          </a:p>
          <a:p>
            <a:pPr>
              <a:buNone/>
            </a:pPr>
            <a:endParaRPr lang="ru-RU" sz="3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952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МОДУЛЬ 1. «ТАНЕЦ НА ПЕРЕМЕНЕ»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0" y="1844824"/>
            <a:ext cx="9144000" cy="284249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РЕАЛИЗАЦИЯ МОДУЛЯ</a:t>
            </a:r>
          </a:p>
          <a:p>
            <a:pPr>
              <a:buNone/>
            </a:pPr>
            <a:endParaRPr lang="ru-RU" sz="2000" b="1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Использование системы целостного волнового движения </a:t>
            </a: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Н.Г. Андреевой и Н.И. Кудряшова</a:t>
            </a:r>
          </a:p>
          <a:p>
            <a:pPr marL="0" indent="0" algn="ctr">
              <a:buNone/>
            </a:pPr>
            <a:r>
              <a:rPr lang="ru-RU" sz="3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(ВИДЕО 1)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547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4686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        МОДУЛЬ 1. «ТАНЕЦ НА ПЕРЕМЕНЕ»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5" name="Picture 2" descr="C:\Users\prkomarova\Desktop\Лера\Презентация\Карта\coat_arms_russia_PNG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7" y="310156"/>
            <a:ext cx="1044116" cy="73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8"/>
          <p:cNvSpPr>
            <a:spLocks noGrp="1"/>
          </p:cNvSpPr>
          <p:nvPr>
            <p:ph sz="quarter" idx="13"/>
          </p:nvPr>
        </p:nvSpPr>
        <p:spPr>
          <a:xfrm>
            <a:off x="5165502" y="1700808"/>
            <a:ext cx="3951013" cy="383836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000" b="1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ru-RU" sz="3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Использование комплекса упражнений для повышения остроты зрения          (Уильям </a:t>
            </a:r>
            <a:r>
              <a:rPr lang="ru-RU" sz="3000" i="1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Бейтс</a:t>
            </a:r>
            <a:r>
              <a:rPr lang="ru-RU" sz="3000" i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)</a:t>
            </a:r>
          </a:p>
          <a:p>
            <a:pPr algn="ctr"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4985996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6527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2527</TotalTime>
  <Words>1097</Words>
  <Application>Microsoft Office PowerPoint</Application>
  <PresentationFormat>Экран (4:3)</PresentationFormat>
  <Paragraphs>273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7" baseType="lpstr">
      <vt:lpstr>Arial</vt:lpstr>
      <vt:lpstr>Bookman Old Style</vt:lpstr>
      <vt:lpstr>Calibri</vt:lpstr>
      <vt:lpstr>Century Gothic</vt:lpstr>
      <vt:lpstr>Courier New</vt:lpstr>
      <vt:lpstr>Palatino Linotype</vt:lpstr>
      <vt:lpstr>Times New Roman</vt:lpstr>
      <vt:lpstr>Исполнительная</vt:lpstr>
      <vt:lpstr> ПРОЕКТ «ШКОЛА –  ТЕРРИТОРИЯ ЗДОРОВЬЯ» </vt:lpstr>
      <vt:lpstr>НАЦИОНАЛЬНЫЙ ПРОЕКТ</vt:lpstr>
      <vt:lpstr>ОСНОВНЫЕ ЦЕЛИ ПРОЕКТА</vt:lpstr>
      <vt:lpstr>МЕТОДЫ ЗДОРОВЬЕСБЕРЕЖЕНИЯ</vt:lpstr>
      <vt:lpstr>БЛОК 1.                 ФИЗИЧЕСКОЕ СОСТОЯНИЕ УЧАЩИХСЯ</vt:lpstr>
      <vt:lpstr>БЛОК 1.                 ФИЗИЧЕСКОЕ СОСТОЯНИЕ УЧАЩИХСЯ</vt:lpstr>
      <vt:lpstr>               БЛОК 1.           ФИЗИЧЕСКОЕ СОСТОЯНИЕ УЧАЩИХСЯ</vt:lpstr>
      <vt:lpstr>        МОДУЛЬ 1. «ТАНЕЦ НА ПЕРЕМЕНЕ»</vt:lpstr>
      <vt:lpstr>        МОДУЛЬ 1. «ТАНЕЦ НА ПЕРЕМЕНЕ»</vt:lpstr>
      <vt:lpstr>        МОДУЛЬ 1. «ТАНЕЦ НА ПЕРЕМЕНЕ»</vt:lpstr>
      <vt:lpstr>        МОДУЛЬ 1. «ТАНЕЦ НА ПЕРЕМЕНЕ»</vt:lpstr>
      <vt:lpstr>        МОДУЛЬ 1. «ТАНЕЦ НА ПЕРЕМЕНЕ»</vt:lpstr>
      <vt:lpstr>        МОДУЛЬ 1. «ТАНЕЦ НА ПЕРЕМЕНЕ»</vt:lpstr>
      <vt:lpstr>        МОДУЛЬ 2. «ФИЗКУЛЬТ минутка»</vt:lpstr>
      <vt:lpstr>БЛОК 2.       ПСИХОЛОГИЧЕСКОЕ СОСТОЯНИЕ УЧАЩИХСЯ</vt:lpstr>
      <vt:lpstr>        МОДУЛЬ 3. «СОЦИАЛЬНЫЙ ТЕАТР»</vt:lpstr>
      <vt:lpstr>        МОДУЛЬ 3. «СОЦИАЛЬНЫЙ ТЕАТР»</vt:lpstr>
      <vt:lpstr>        МОДУЛЬ 3. «СОЦИАЛЬНЫЙ ТЕАТР»</vt:lpstr>
      <vt:lpstr>        МЕТОД «ФОРУМ – ТЕАТР»</vt:lpstr>
      <vt:lpstr>        ЗАДАЧИ «ФОРУМ – ТЕАТРА»</vt:lpstr>
      <vt:lpstr>ФОРУМ – ТЕАТР</vt:lpstr>
      <vt:lpstr>Взаимодействие с учреждениями, подведомственными  Министерству культуры Пермского края</vt:lpstr>
      <vt:lpstr>Клубные формирования  ПДНТ «ГУБЕРНИЯ»</vt:lpstr>
      <vt:lpstr>Клубные формирования  ПДНТ «ГУБЕРНИЯ»</vt:lpstr>
      <vt:lpstr>Клубные формирования  ПДНТ «ГУБЕРНИЯ»</vt:lpstr>
      <vt:lpstr>Взаимодействие с учреждениями, подведомственными  Министерству культуры Пермского края</vt:lpstr>
      <vt:lpstr>Взаимодействие с учреждениями, подведомственными  Министерству культуры Пермского края</vt:lpstr>
      <vt:lpstr>БЛОК 3.  АРХИТЕКТУРНАЯ СРЕДА</vt:lpstr>
      <vt:lpstr>МОДУЛЬ 4. ЖИВЫЕ СТЕНЫ</vt:lpstr>
      <vt:lpstr>Модуль 5. УМНЫЕ СТУПЕНИ</vt:lpstr>
      <vt:lpstr>МОДУЛЬ 6. ОФТАЛЬМОТРЕНАЖЕР</vt:lpstr>
      <vt:lpstr>     МОДУЛЬ 7. ДИНАМИЧНЫЙ СТУЛ</vt:lpstr>
      <vt:lpstr>     МОДУЛЬ 7. ДИНАМИЧНЫЙ СТУЛ</vt:lpstr>
      <vt:lpstr>     МОДУЛЬ 7. ДИНАМИЧНЫЙ СТУЛ</vt:lpstr>
      <vt:lpstr>     МОДУЛЬ 7. ДИНАМИЧНЫЙ СТУЛ</vt:lpstr>
      <vt:lpstr>УЧАСТНИКИ ПРОЕКТА</vt:lpstr>
      <vt:lpstr>ЭТАПЫ ПРОЕКТА</vt:lpstr>
      <vt:lpstr>ВНЕДРЕНИЕ ПРОЕКТА</vt:lpstr>
      <vt:lpstr>СПАСИБО 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Кулагина Т.</dc:creator>
  <cp:lastModifiedBy>User</cp:lastModifiedBy>
  <cp:revision>247</cp:revision>
  <cp:lastPrinted>2021-02-08T11:16:06Z</cp:lastPrinted>
  <dcterms:modified xsi:type="dcterms:W3CDTF">2022-10-28T05:42:22Z</dcterms:modified>
</cp:coreProperties>
</file>