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356" r:id="rId2"/>
    <p:sldId id="379" r:id="rId3"/>
    <p:sldId id="358" r:id="rId4"/>
    <p:sldId id="394" r:id="rId5"/>
    <p:sldId id="395" r:id="rId6"/>
    <p:sldId id="393" r:id="rId7"/>
  </p:sldIdLst>
  <p:sldSz cx="12192000" cy="6858000"/>
  <p:notesSz cx="9866313" cy="673576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721" autoAdjust="0"/>
    <p:restoredTop sz="75717" autoAdjust="0"/>
  </p:normalViewPr>
  <p:slideViewPr>
    <p:cSldViewPr snapToGrid="0">
      <p:cViewPr varScale="1">
        <p:scale>
          <a:sx n="56" d="100"/>
          <a:sy n="56" d="100"/>
        </p:scale>
        <p:origin x="118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0"/>
            <a:ext cx="4276477" cy="338134"/>
          </a:xfrm>
          <a:prstGeom prst="rect">
            <a:avLst/>
          </a:prstGeom>
        </p:spPr>
        <p:txBody>
          <a:bodyPr vert="horz" lIns="90754" tIns="45377" rIns="90754" bIns="45377" rtlCol="0"/>
          <a:lstStyle>
            <a:lvl1pPr algn="l">
              <a:defRPr sz="1200"/>
            </a:lvl1pPr>
          </a:lstStyle>
          <a:p>
            <a:endParaRPr lang="ru-RU"/>
          </a:p>
        </p:txBody>
      </p:sp>
      <p:sp>
        <p:nvSpPr>
          <p:cNvPr id="3" name="Дата 2"/>
          <p:cNvSpPr>
            <a:spLocks noGrp="1"/>
          </p:cNvSpPr>
          <p:nvPr>
            <p:ph type="dt" sz="quarter" idx="1"/>
          </p:nvPr>
        </p:nvSpPr>
        <p:spPr>
          <a:xfrm>
            <a:off x="5587533" y="0"/>
            <a:ext cx="4276477" cy="338134"/>
          </a:xfrm>
          <a:prstGeom prst="rect">
            <a:avLst/>
          </a:prstGeom>
        </p:spPr>
        <p:txBody>
          <a:bodyPr vert="horz" lIns="90754" tIns="45377" rIns="90754" bIns="45377" rtlCol="0"/>
          <a:lstStyle>
            <a:lvl1pPr algn="r">
              <a:defRPr sz="1200"/>
            </a:lvl1pPr>
          </a:lstStyle>
          <a:p>
            <a:fld id="{C8E39675-E376-4E70-85FF-5F89C6C5BB28}" type="datetimeFigureOut">
              <a:rPr lang="ru-RU" smtClean="0"/>
              <a:t>20.08.2024</a:t>
            </a:fld>
            <a:endParaRPr lang="ru-RU"/>
          </a:p>
        </p:txBody>
      </p:sp>
      <p:sp>
        <p:nvSpPr>
          <p:cNvPr id="4" name="Нижний колонтитул 3"/>
          <p:cNvSpPr>
            <a:spLocks noGrp="1"/>
          </p:cNvSpPr>
          <p:nvPr>
            <p:ph type="ftr" sz="quarter" idx="2"/>
          </p:nvPr>
        </p:nvSpPr>
        <p:spPr>
          <a:xfrm>
            <a:off x="1" y="6397629"/>
            <a:ext cx="4276477" cy="338134"/>
          </a:xfrm>
          <a:prstGeom prst="rect">
            <a:avLst/>
          </a:prstGeom>
        </p:spPr>
        <p:txBody>
          <a:bodyPr vert="horz" lIns="90754" tIns="45377" rIns="90754" bIns="45377" rtlCol="0" anchor="b"/>
          <a:lstStyle>
            <a:lvl1pPr algn="l">
              <a:defRPr sz="1200"/>
            </a:lvl1pPr>
          </a:lstStyle>
          <a:p>
            <a:endParaRPr lang="ru-RU"/>
          </a:p>
        </p:txBody>
      </p:sp>
      <p:sp>
        <p:nvSpPr>
          <p:cNvPr id="5" name="Номер слайда 4"/>
          <p:cNvSpPr>
            <a:spLocks noGrp="1"/>
          </p:cNvSpPr>
          <p:nvPr>
            <p:ph type="sldNum" sz="quarter" idx="3"/>
          </p:nvPr>
        </p:nvSpPr>
        <p:spPr>
          <a:xfrm>
            <a:off x="5587533" y="6397629"/>
            <a:ext cx="4276477" cy="338134"/>
          </a:xfrm>
          <a:prstGeom prst="rect">
            <a:avLst/>
          </a:prstGeom>
        </p:spPr>
        <p:txBody>
          <a:bodyPr vert="horz" lIns="90754" tIns="45377" rIns="90754" bIns="45377" rtlCol="0" anchor="b"/>
          <a:lstStyle>
            <a:lvl1pPr algn="r">
              <a:defRPr sz="1200"/>
            </a:lvl1pPr>
          </a:lstStyle>
          <a:p>
            <a:fld id="{EFF0DF9A-3F8E-4693-8570-7F08665CAC04}" type="slidenum">
              <a:rPr lang="ru-RU" smtClean="0"/>
              <a:t>‹#›</a:t>
            </a:fld>
            <a:endParaRPr lang="ru-RU"/>
          </a:p>
        </p:txBody>
      </p:sp>
    </p:spTree>
    <p:extLst>
      <p:ext uri="{BB962C8B-B14F-4D97-AF65-F5344CB8AC3E}">
        <p14:creationId xmlns:p14="http://schemas.microsoft.com/office/powerpoint/2010/main" val="26437096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2" y="0"/>
            <a:ext cx="4275402" cy="337958"/>
          </a:xfrm>
          <a:prstGeom prst="rect">
            <a:avLst/>
          </a:prstGeom>
        </p:spPr>
        <p:txBody>
          <a:bodyPr vert="horz" lIns="90754" tIns="45377" rIns="90754" bIns="45377" rtlCol="0"/>
          <a:lstStyle>
            <a:lvl1pPr algn="l">
              <a:defRPr sz="1200"/>
            </a:lvl1pPr>
          </a:lstStyle>
          <a:p>
            <a:endParaRPr lang="ru-RU"/>
          </a:p>
        </p:txBody>
      </p:sp>
      <p:sp>
        <p:nvSpPr>
          <p:cNvPr id="3" name="Дата 2"/>
          <p:cNvSpPr>
            <a:spLocks noGrp="1"/>
          </p:cNvSpPr>
          <p:nvPr>
            <p:ph type="dt" idx="1"/>
          </p:nvPr>
        </p:nvSpPr>
        <p:spPr>
          <a:xfrm>
            <a:off x="5588629" y="0"/>
            <a:ext cx="4275402" cy="337958"/>
          </a:xfrm>
          <a:prstGeom prst="rect">
            <a:avLst/>
          </a:prstGeom>
        </p:spPr>
        <p:txBody>
          <a:bodyPr vert="horz" lIns="90754" tIns="45377" rIns="90754" bIns="45377" rtlCol="0"/>
          <a:lstStyle>
            <a:lvl1pPr algn="r">
              <a:defRPr sz="1200"/>
            </a:lvl1pPr>
          </a:lstStyle>
          <a:p>
            <a:fld id="{A78CFD67-3F35-4B77-80ED-043206F591CC}" type="datetimeFigureOut">
              <a:rPr lang="ru-RU" smtClean="0"/>
              <a:t>20.08.2024</a:t>
            </a:fld>
            <a:endParaRPr lang="ru-RU"/>
          </a:p>
        </p:txBody>
      </p:sp>
      <p:sp>
        <p:nvSpPr>
          <p:cNvPr id="4" name="Образ слайда 3"/>
          <p:cNvSpPr>
            <a:spLocks noGrp="1" noRot="1" noChangeAspect="1"/>
          </p:cNvSpPr>
          <p:nvPr>
            <p:ph type="sldImg" idx="2"/>
          </p:nvPr>
        </p:nvSpPr>
        <p:spPr>
          <a:xfrm>
            <a:off x="2913063" y="841375"/>
            <a:ext cx="4040187" cy="2273300"/>
          </a:xfrm>
          <a:prstGeom prst="rect">
            <a:avLst/>
          </a:prstGeom>
          <a:noFill/>
          <a:ln w="12700">
            <a:solidFill>
              <a:prstClr val="black"/>
            </a:solidFill>
          </a:ln>
        </p:spPr>
        <p:txBody>
          <a:bodyPr vert="horz" lIns="90754" tIns="45377" rIns="90754" bIns="45377" rtlCol="0" anchor="ctr"/>
          <a:lstStyle/>
          <a:p>
            <a:endParaRPr lang="ru-RU"/>
          </a:p>
        </p:txBody>
      </p:sp>
      <p:sp>
        <p:nvSpPr>
          <p:cNvPr id="5" name="Заметки 4"/>
          <p:cNvSpPr>
            <a:spLocks noGrp="1"/>
          </p:cNvSpPr>
          <p:nvPr>
            <p:ph type="body" sz="quarter" idx="3"/>
          </p:nvPr>
        </p:nvSpPr>
        <p:spPr>
          <a:xfrm>
            <a:off x="986632" y="3241586"/>
            <a:ext cx="7893050" cy="2652207"/>
          </a:xfrm>
          <a:prstGeom prst="rect">
            <a:avLst/>
          </a:prstGeom>
        </p:spPr>
        <p:txBody>
          <a:bodyPr vert="horz" lIns="90754" tIns="45377" rIns="90754" bIns="45377"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2" y="6397806"/>
            <a:ext cx="4275402" cy="337958"/>
          </a:xfrm>
          <a:prstGeom prst="rect">
            <a:avLst/>
          </a:prstGeom>
        </p:spPr>
        <p:txBody>
          <a:bodyPr vert="horz" lIns="90754" tIns="45377" rIns="90754" bIns="45377" rtlCol="0" anchor="b"/>
          <a:lstStyle>
            <a:lvl1pPr algn="l">
              <a:defRPr sz="1200"/>
            </a:lvl1pPr>
          </a:lstStyle>
          <a:p>
            <a:endParaRPr lang="ru-RU"/>
          </a:p>
        </p:txBody>
      </p:sp>
      <p:sp>
        <p:nvSpPr>
          <p:cNvPr id="7" name="Номер слайда 6"/>
          <p:cNvSpPr>
            <a:spLocks noGrp="1"/>
          </p:cNvSpPr>
          <p:nvPr>
            <p:ph type="sldNum" sz="quarter" idx="5"/>
          </p:nvPr>
        </p:nvSpPr>
        <p:spPr>
          <a:xfrm>
            <a:off x="5588629" y="6397806"/>
            <a:ext cx="4275402" cy="337958"/>
          </a:xfrm>
          <a:prstGeom prst="rect">
            <a:avLst/>
          </a:prstGeom>
        </p:spPr>
        <p:txBody>
          <a:bodyPr vert="horz" lIns="90754" tIns="45377" rIns="90754" bIns="45377" rtlCol="0" anchor="b"/>
          <a:lstStyle>
            <a:lvl1pPr algn="r">
              <a:defRPr sz="1200"/>
            </a:lvl1pPr>
          </a:lstStyle>
          <a:p>
            <a:fld id="{E7313DEE-ECEF-46DD-BCA7-8D60072A49A3}" type="slidenum">
              <a:rPr lang="ru-RU" smtClean="0"/>
              <a:t>‹#›</a:t>
            </a:fld>
            <a:endParaRPr lang="ru-RU"/>
          </a:p>
        </p:txBody>
      </p:sp>
    </p:spTree>
    <p:extLst>
      <p:ext uri="{BB962C8B-B14F-4D97-AF65-F5344CB8AC3E}">
        <p14:creationId xmlns:p14="http://schemas.microsoft.com/office/powerpoint/2010/main" val="11623413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2489200" y="549275"/>
            <a:ext cx="4887913" cy="274955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59BCFDC-9679-42BE-8238-BB2621931F13}" type="slidenum">
              <a:rPr lang="ru-RU" smtClean="0">
                <a:solidFill>
                  <a:prstClr val="black"/>
                </a:solidFill>
              </a:rPr>
              <a:pPr/>
              <a:t>1</a:t>
            </a:fld>
            <a:endParaRPr lang="ru-RU">
              <a:solidFill>
                <a:prstClr val="black"/>
              </a:solidFill>
            </a:endParaRPr>
          </a:p>
        </p:txBody>
      </p:sp>
    </p:spTree>
    <p:extLst>
      <p:ext uri="{BB962C8B-B14F-4D97-AF65-F5344CB8AC3E}">
        <p14:creationId xmlns:p14="http://schemas.microsoft.com/office/powerpoint/2010/main" val="20050716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2489200" y="549275"/>
            <a:ext cx="4887913" cy="2749550"/>
          </a:xfrm>
        </p:spPr>
      </p:sp>
      <p:sp>
        <p:nvSpPr>
          <p:cNvPr id="3" name="Заметки 2"/>
          <p:cNvSpPr>
            <a:spLocks noGrp="1"/>
          </p:cNvSpPr>
          <p:nvPr>
            <p:ph type="body" idx="1"/>
          </p:nvPr>
        </p:nvSpPr>
        <p:spPr/>
        <p:txBody>
          <a:bodyPr/>
          <a:lstStyle/>
          <a:p>
            <a:r>
              <a:rPr lang="ru-RU" dirty="0" smtClean="0"/>
              <a:t>Добрый день уважаемые руководители. В прошлом</a:t>
            </a:r>
            <a:r>
              <a:rPr lang="ru-RU" baseline="0" dirty="0" smtClean="0"/>
              <a:t> учебном году проведено 3 мониторинговых исследования системы профилактики По всем диагностическим процедурам (СПТ, ППО и мониторингу насилия) мероприятия проводились на протяжении всего учебного года на основе Календарных планов, утвержденных приказом Министерства образования. Одним из мероприятий Комплексного плана является прохождение мониторинга эффективности профилактической работы. Каждая образовательная организация заполнила формы мониторингов в срок. По данным мониторингов эффективности министерством и региональным оператором проведен анализ и дана оценка исполнения приказов Министерства образования. По всем трем мониторингам КМО попал в списки ненадлежащего исполнения. Давайте посмотрим основные результаты.</a:t>
            </a:r>
            <a:endParaRPr lang="ru-RU" dirty="0"/>
          </a:p>
        </p:txBody>
      </p:sp>
      <p:sp>
        <p:nvSpPr>
          <p:cNvPr id="4" name="Номер слайда 3"/>
          <p:cNvSpPr>
            <a:spLocks noGrp="1"/>
          </p:cNvSpPr>
          <p:nvPr>
            <p:ph type="sldNum" sz="quarter" idx="10"/>
          </p:nvPr>
        </p:nvSpPr>
        <p:spPr/>
        <p:txBody>
          <a:bodyPr/>
          <a:lstStyle/>
          <a:p>
            <a:pPr defTabSz="907542">
              <a:defRPr/>
            </a:pPr>
            <a:fld id="{059BCFDC-9679-42BE-8238-BB2621931F13}" type="slidenum">
              <a:rPr lang="ru-RU">
                <a:solidFill>
                  <a:prstClr val="black"/>
                </a:solidFill>
                <a:latin typeface="Calibri" panose="020F0502020204030204"/>
              </a:rPr>
              <a:pPr defTabSz="907542">
                <a:defRPr/>
              </a:pPr>
              <a:t>2</a:t>
            </a:fld>
            <a:endParaRPr lang="ru-RU">
              <a:solidFill>
                <a:prstClr val="black"/>
              </a:solidFill>
              <a:latin typeface="Calibri" panose="020F0502020204030204"/>
            </a:endParaRPr>
          </a:p>
        </p:txBody>
      </p:sp>
    </p:spTree>
    <p:extLst>
      <p:ext uri="{BB962C8B-B14F-4D97-AF65-F5344CB8AC3E}">
        <p14:creationId xmlns:p14="http://schemas.microsoft.com/office/powerpoint/2010/main" val="992540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defRPr/>
            </a:pPr>
            <a:r>
              <a:rPr kumimoji="0" lang="ru-RU" sz="1200" b="0" i="0" u="none" strike="noStrike" kern="1200" cap="none" spc="0" normalizeH="0" baseline="0" noProof="0" dirty="0" smtClean="0">
                <a:ln>
                  <a:noFill/>
                </a:ln>
                <a:solidFill>
                  <a:prstClr val="black"/>
                </a:solidFill>
                <a:effectLst/>
                <a:uLnTx/>
                <a:uFillTx/>
                <a:latin typeface="+mn-lt"/>
                <a:ea typeface="+mn-ea"/>
                <a:cs typeface="+mn-cs"/>
              </a:rPr>
              <a:t>Например СПТ. В мониторинге эффективности приняли участие все ОО. Анализ  деятельности образовательными организациями по реализации профилактических мероприятий совместно с социальными партнерами показывает, что наиболее эффективно организовано межведомственное взаимодействие с органами внутренних дел, муниципальными комиссиями по делам несовершеннолетних и защите их прав, учреждениями здравоохранения, дополнительного образования и культуры. По КМО к совместным мероприятиям привлечено более 30 социальных партнеров. </a:t>
            </a:r>
            <a:r>
              <a:rPr lang="ru-RU" sz="1200" dirty="0" smtClean="0"/>
              <a:t>Также выявлены общеобразовательные организации, которые не привлекали социальных партнеров для организации профилактической работы. </a:t>
            </a:r>
            <a:endParaRPr lang="ru-RU" sz="1200" dirty="0"/>
          </a:p>
        </p:txBody>
      </p:sp>
      <p:sp>
        <p:nvSpPr>
          <p:cNvPr id="4" name="Номер слайда 3"/>
          <p:cNvSpPr>
            <a:spLocks noGrp="1"/>
          </p:cNvSpPr>
          <p:nvPr>
            <p:ph type="sldNum" sz="quarter" idx="10"/>
          </p:nvPr>
        </p:nvSpPr>
        <p:spPr/>
        <p:txBody>
          <a:bodyPr/>
          <a:lstStyle/>
          <a:p>
            <a:fld id="{059BCFDC-9679-42BE-8238-BB2621931F13}" type="slidenum">
              <a:rPr lang="ru-RU" smtClean="0"/>
              <a:t>3</a:t>
            </a:fld>
            <a:endParaRPr lang="ru-RU"/>
          </a:p>
        </p:txBody>
      </p:sp>
    </p:spTree>
    <p:extLst>
      <p:ext uri="{BB962C8B-B14F-4D97-AF65-F5344CB8AC3E}">
        <p14:creationId xmlns:p14="http://schemas.microsoft.com/office/powerpoint/2010/main" val="18730026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defRPr/>
            </a:pPr>
            <a:r>
              <a:rPr lang="ru-RU" sz="1200" dirty="0" smtClean="0"/>
              <a:t>В соответствии с Календарным планом мероприятий по проведению психолого-педагогического обследования и профилактике суицидального поведения у обучающихся в период с января по июнь 2024 г.  Были ре</a:t>
            </a:r>
          </a:p>
          <a:p>
            <a:pPr>
              <a:defRPr/>
            </a:pPr>
            <a:r>
              <a:rPr lang="ru-RU" sz="1200" dirty="0" smtClean="0"/>
              <a:t>реализованы планы деятельности образовательных организаций и программы по профилактике суицидального поведения обучающихся в образовательной организации с учетом результатов ППО. По результатам анализа </a:t>
            </a:r>
          </a:p>
          <a:p>
            <a:pPr>
              <a:defRPr/>
            </a:pPr>
            <a:r>
              <a:rPr lang="ru-RU" sz="1200" dirty="0" smtClean="0"/>
              <a:t>для проведения профилактических мероприятий 8 образовательных организаций КМО (33%) не привлекают социальных партнеров. Не все требования в</a:t>
            </a:r>
            <a:r>
              <a:rPr lang="ru-RU" sz="1200" baseline="0" dirty="0" smtClean="0"/>
              <a:t> части организации ППО в отношении несовершеннолетних, обучающихся по адаптированным программам соблюдаются. Низкий процент 58,6  обучающихся привлекаются к мероприятиям первичной профилактики. С целью недопущения данных в расхождении количественных показателей необходимо усилить административный контроль и возложить ответственность на заместителей директоров по ВР.</a:t>
            </a:r>
            <a:endParaRPr lang="ru-RU" sz="1200" dirty="0"/>
          </a:p>
        </p:txBody>
      </p:sp>
      <p:sp>
        <p:nvSpPr>
          <p:cNvPr id="4" name="Номер слайда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9BCFDC-9679-42BE-8238-BB2621931F13}" type="slidenum">
              <a:rPr kumimoji="0" lang="ru-R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ru-R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480698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defRPr/>
            </a:pPr>
            <a:r>
              <a:rPr lang="ru-RU" sz="800" dirty="0" smtClean="0"/>
              <a:t>Всеми</a:t>
            </a:r>
            <a:r>
              <a:rPr lang="ru-RU" sz="800" baseline="0" dirty="0" smtClean="0"/>
              <a:t> образовательными организациями предоставлены данные мониторингов. Хотя были нарушения сроков предоставления. Но в аналитической справке министерства это не указано. Также в соответствии с Мониторингом результатов профилактической работы выявлены общеобразовательные организации из 8 муниципальных образований Пермского края  (которые показали наименьший охват обучающихся мероприятиями </a:t>
            </a:r>
          </a:p>
          <a:p>
            <a:pPr marL="0" marR="0" lvl="0" indent="0" algn="l" defTabSz="914400" rtl="0" eaLnBrk="1" fontAlgn="auto" latinLnBrk="0" hangingPunct="1">
              <a:lnSpc>
                <a:spcPct val="100000"/>
              </a:lnSpc>
              <a:spcBef>
                <a:spcPts val="0"/>
              </a:spcBef>
              <a:spcAft>
                <a:spcPts val="0"/>
              </a:spcAft>
              <a:buClrTx/>
              <a:buSzTx/>
              <a:buFontTx/>
              <a:buNone/>
              <a:tabLst/>
              <a:defRPr/>
            </a:pPr>
            <a:r>
              <a:rPr lang="ru-RU" sz="800" baseline="0" dirty="0" smtClean="0"/>
              <a:t>по профилактике насилия в школьной среде. Самый низкий охват составил в школе №12 и 21.</a:t>
            </a:r>
            <a:r>
              <a:rPr kumimoji="0" lang="ru-RU" sz="1200" b="0" i="0" u="none" strike="noStrike" kern="1200" cap="none" spc="0" normalizeH="0" baseline="0" noProof="0" dirty="0" smtClean="0">
                <a:ln>
                  <a:noFill/>
                </a:ln>
                <a:solidFill>
                  <a:prstClr val="black"/>
                </a:solidFill>
                <a:effectLst/>
                <a:uLnTx/>
                <a:uFillTx/>
                <a:latin typeface="+mn-lt"/>
                <a:ea typeface="+mn-ea"/>
                <a:cs typeface="+mn-cs"/>
              </a:rPr>
              <a:t>Стоит отметить, что в сравнении с 2022-2023 учебным годом доля участников образовательного процесса, охваченных профилактическими мероприятиями в 2023-2024 учебном году снизилась в среднем на 3%. Проведенный контент-анализ содержания целей профилактической работы в вопросах снижения рисков насилия в школьной среде показывает, что 47% образовательных организаций отождествляют цель профилактики насилия с общими целями психолого-педагогического сопровождения, 36% образовательных организаций основной целью видят выявление жестокости и насилия, не ставя задачи предотвращения, 13% считают целью профилактики оказание помощи уже в ситуации возникновения конфликтных отношений, насилия и жестокости, 4% образовательных организаций формулируют цель общими словами, не имеющими содержательной нагрузки.</a:t>
            </a:r>
          </a:p>
          <a:p>
            <a:pPr>
              <a:defRPr/>
            </a:pPr>
            <a:endParaRPr lang="ru-RU" sz="800" dirty="0"/>
          </a:p>
        </p:txBody>
      </p:sp>
      <p:sp>
        <p:nvSpPr>
          <p:cNvPr id="4" name="Номер слайда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9BCFDC-9679-42BE-8238-BB2621931F13}" type="slidenum">
              <a:rPr kumimoji="0" lang="ru-R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ru-R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138655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defRPr/>
            </a:pPr>
            <a:endParaRPr lang="ru-RU" sz="1400" dirty="0"/>
          </a:p>
        </p:txBody>
      </p:sp>
      <p:sp>
        <p:nvSpPr>
          <p:cNvPr id="4" name="Номер слайда 3"/>
          <p:cNvSpPr>
            <a:spLocks noGrp="1"/>
          </p:cNvSpPr>
          <p:nvPr>
            <p:ph type="sldNum" sz="quarter" idx="10"/>
          </p:nvPr>
        </p:nvSpPr>
        <p:spPr/>
        <p:txBody>
          <a:bodyPr/>
          <a:lstStyle/>
          <a:p>
            <a:pPr defTabSz="907542">
              <a:defRPr/>
            </a:pPr>
            <a:fld id="{059BCFDC-9679-42BE-8238-BB2621931F13}" type="slidenum">
              <a:rPr lang="ru-RU">
                <a:solidFill>
                  <a:prstClr val="black"/>
                </a:solidFill>
                <a:latin typeface="Calibri" panose="020F0502020204030204"/>
              </a:rPr>
              <a:pPr defTabSz="907542">
                <a:defRPr/>
              </a:pPr>
              <a:t>6</a:t>
            </a:fld>
            <a:endParaRPr lang="ru-RU">
              <a:solidFill>
                <a:prstClr val="black"/>
              </a:solidFill>
              <a:latin typeface="Calibri" panose="020F0502020204030204"/>
            </a:endParaRPr>
          </a:p>
        </p:txBody>
      </p:sp>
    </p:spTree>
    <p:extLst>
      <p:ext uri="{BB962C8B-B14F-4D97-AF65-F5344CB8AC3E}">
        <p14:creationId xmlns:p14="http://schemas.microsoft.com/office/powerpoint/2010/main" val="42553716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8A8BADE-8F42-5EC9-6EAC-36E09E44EF7D}"/>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xmlns="" id="{E1734F47-06DE-3978-D17D-0927CB61ED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xmlns="" id="{8FB214FC-B760-8437-00CB-EC234EB56884}"/>
              </a:ext>
            </a:extLst>
          </p:cNvPr>
          <p:cNvSpPr>
            <a:spLocks noGrp="1"/>
          </p:cNvSpPr>
          <p:nvPr>
            <p:ph type="dt" sz="half" idx="10"/>
          </p:nvPr>
        </p:nvSpPr>
        <p:spPr/>
        <p:txBody>
          <a:bodyPr/>
          <a:lstStyle/>
          <a:p>
            <a:fld id="{BC03301A-1DDA-4D11-BF66-09A5911A1296}" type="datetimeFigureOut">
              <a:rPr lang="ru-RU" smtClean="0"/>
              <a:t>20.08.2024</a:t>
            </a:fld>
            <a:endParaRPr lang="ru-RU"/>
          </a:p>
        </p:txBody>
      </p:sp>
      <p:sp>
        <p:nvSpPr>
          <p:cNvPr id="5" name="Нижний колонтитул 4">
            <a:extLst>
              <a:ext uri="{FF2B5EF4-FFF2-40B4-BE49-F238E27FC236}">
                <a16:creationId xmlns:a16="http://schemas.microsoft.com/office/drawing/2014/main" xmlns="" id="{B7CEB60A-71A1-F021-9498-D7D6B5E8EBD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7FBC51B9-096C-A7C8-6201-72148ABAB2E5}"/>
              </a:ext>
            </a:extLst>
          </p:cNvPr>
          <p:cNvSpPr>
            <a:spLocks noGrp="1"/>
          </p:cNvSpPr>
          <p:nvPr>
            <p:ph type="sldNum" sz="quarter" idx="12"/>
          </p:nvPr>
        </p:nvSpPr>
        <p:spPr/>
        <p:txBody>
          <a:bodyPr/>
          <a:lstStyle/>
          <a:p>
            <a:fld id="{7D6531C0-C8CC-4584-B3B7-5EB862AC1488}" type="slidenum">
              <a:rPr lang="ru-RU" smtClean="0"/>
              <a:t>‹#›</a:t>
            </a:fld>
            <a:endParaRPr lang="ru-RU"/>
          </a:p>
        </p:txBody>
      </p:sp>
    </p:spTree>
    <p:extLst>
      <p:ext uri="{BB962C8B-B14F-4D97-AF65-F5344CB8AC3E}">
        <p14:creationId xmlns:p14="http://schemas.microsoft.com/office/powerpoint/2010/main" val="2605049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A4E5F75-A986-CC2D-D3B0-EF93EF18BE9A}"/>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xmlns="" id="{36C4A25D-FE6B-98A5-BBC6-3EEE6E92A88C}"/>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2063A9E2-626E-A272-5BBE-FAB98A16AFCE}"/>
              </a:ext>
            </a:extLst>
          </p:cNvPr>
          <p:cNvSpPr>
            <a:spLocks noGrp="1"/>
          </p:cNvSpPr>
          <p:nvPr>
            <p:ph type="dt" sz="half" idx="10"/>
          </p:nvPr>
        </p:nvSpPr>
        <p:spPr/>
        <p:txBody>
          <a:bodyPr/>
          <a:lstStyle/>
          <a:p>
            <a:fld id="{BC03301A-1DDA-4D11-BF66-09A5911A1296}" type="datetimeFigureOut">
              <a:rPr lang="ru-RU" smtClean="0"/>
              <a:t>20.08.2024</a:t>
            </a:fld>
            <a:endParaRPr lang="ru-RU"/>
          </a:p>
        </p:txBody>
      </p:sp>
      <p:sp>
        <p:nvSpPr>
          <p:cNvPr id="5" name="Нижний колонтитул 4">
            <a:extLst>
              <a:ext uri="{FF2B5EF4-FFF2-40B4-BE49-F238E27FC236}">
                <a16:creationId xmlns:a16="http://schemas.microsoft.com/office/drawing/2014/main" xmlns="" id="{B42994DD-B0A9-5B3D-030D-66E7EFC4B73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10E1D8A0-48C3-9AFD-9702-4847E0E2DC98}"/>
              </a:ext>
            </a:extLst>
          </p:cNvPr>
          <p:cNvSpPr>
            <a:spLocks noGrp="1"/>
          </p:cNvSpPr>
          <p:nvPr>
            <p:ph type="sldNum" sz="quarter" idx="12"/>
          </p:nvPr>
        </p:nvSpPr>
        <p:spPr/>
        <p:txBody>
          <a:bodyPr/>
          <a:lstStyle/>
          <a:p>
            <a:fld id="{7D6531C0-C8CC-4584-B3B7-5EB862AC1488}" type="slidenum">
              <a:rPr lang="ru-RU" smtClean="0"/>
              <a:t>‹#›</a:t>
            </a:fld>
            <a:endParaRPr lang="ru-RU"/>
          </a:p>
        </p:txBody>
      </p:sp>
    </p:spTree>
    <p:extLst>
      <p:ext uri="{BB962C8B-B14F-4D97-AF65-F5344CB8AC3E}">
        <p14:creationId xmlns:p14="http://schemas.microsoft.com/office/powerpoint/2010/main" val="339990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xmlns="" id="{7D6A245B-842C-C072-CC90-21CE454FBAD3}"/>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xmlns="" id="{4FD8ED6D-437A-EDBE-DFAC-F6ADB04F5DFD}"/>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E0CB4536-AF0A-A6AB-30B9-66136C6A276F}"/>
              </a:ext>
            </a:extLst>
          </p:cNvPr>
          <p:cNvSpPr>
            <a:spLocks noGrp="1"/>
          </p:cNvSpPr>
          <p:nvPr>
            <p:ph type="dt" sz="half" idx="10"/>
          </p:nvPr>
        </p:nvSpPr>
        <p:spPr/>
        <p:txBody>
          <a:bodyPr/>
          <a:lstStyle/>
          <a:p>
            <a:fld id="{BC03301A-1DDA-4D11-BF66-09A5911A1296}" type="datetimeFigureOut">
              <a:rPr lang="ru-RU" smtClean="0"/>
              <a:t>20.08.2024</a:t>
            </a:fld>
            <a:endParaRPr lang="ru-RU"/>
          </a:p>
        </p:txBody>
      </p:sp>
      <p:sp>
        <p:nvSpPr>
          <p:cNvPr id="5" name="Нижний колонтитул 4">
            <a:extLst>
              <a:ext uri="{FF2B5EF4-FFF2-40B4-BE49-F238E27FC236}">
                <a16:creationId xmlns:a16="http://schemas.microsoft.com/office/drawing/2014/main" xmlns="" id="{01A467D2-C547-72CF-57CD-136E3FCD766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A5A1E04F-70C1-0CF6-680B-BBB2F99593BE}"/>
              </a:ext>
            </a:extLst>
          </p:cNvPr>
          <p:cNvSpPr>
            <a:spLocks noGrp="1"/>
          </p:cNvSpPr>
          <p:nvPr>
            <p:ph type="sldNum" sz="quarter" idx="12"/>
          </p:nvPr>
        </p:nvSpPr>
        <p:spPr/>
        <p:txBody>
          <a:bodyPr/>
          <a:lstStyle/>
          <a:p>
            <a:fld id="{7D6531C0-C8CC-4584-B3B7-5EB862AC1488}" type="slidenum">
              <a:rPr lang="ru-RU" smtClean="0"/>
              <a:t>‹#›</a:t>
            </a:fld>
            <a:endParaRPr lang="ru-RU"/>
          </a:p>
        </p:txBody>
      </p:sp>
    </p:spTree>
    <p:extLst>
      <p:ext uri="{BB962C8B-B14F-4D97-AF65-F5344CB8AC3E}">
        <p14:creationId xmlns:p14="http://schemas.microsoft.com/office/powerpoint/2010/main" val="614431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4C848B4-8C2F-7DBE-A0A7-48A0D5742C59}"/>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598CD55F-EB34-8157-BE21-1E9C9DD41D84}"/>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AC87F63A-207E-7F67-D1BB-C4A78569FE75}"/>
              </a:ext>
            </a:extLst>
          </p:cNvPr>
          <p:cNvSpPr>
            <a:spLocks noGrp="1"/>
          </p:cNvSpPr>
          <p:nvPr>
            <p:ph type="dt" sz="half" idx="10"/>
          </p:nvPr>
        </p:nvSpPr>
        <p:spPr/>
        <p:txBody>
          <a:bodyPr/>
          <a:lstStyle/>
          <a:p>
            <a:fld id="{BC03301A-1DDA-4D11-BF66-09A5911A1296}" type="datetimeFigureOut">
              <a:rPr lang="ru-RU" smtClean="0"/>
              <a:t>20.08.2024</a:t>
            </a:fld>
            <a:endParaRPr lang="ru-RU"/>
          </a:p>
        </p:txBody>
      </p:sp>
      <p:sp>
        <p:nvSpPr>
          <p:cNvPr id="5" name="Нижний колонтитул 4">
            <a:extLst>
              <a:ext uri="{FF2B5EF4-FFF2-40B4-BE49-F238E27FC236}">
                <a16:creationId xmlns:a16="http://schemas.microsoft.com/office/drawing/2014/main" xmlns="" id="{86EC0248-EFC2-13D4-5314-84C12B31F7BD}"/>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D648F89D-6B3D-BFB5-8236-B01D2D0743CA}"/>
              </a:ext>
            </a:extLst>
          </p:cNvPr>
          <p:cNvSpPr>
            <a:spLocks noGrp="1"/>
          </p:cNvSpPr>
          <p:nvPr>
            <p:ph type="sldNum" sz="quarter" idx="12"/>
          </p:nvPr>
        </p:nvSpPr>
        <p:spPr/>
        <p:txBody>
          <a:bodyPr/>
          <a:lstStyle/>
          <a:p>
            <a:fld id="{7D6531C0-C8CC-4584-B3B7-5EB862AC1488}" type="slidenum">
              <a:rPr lang="ru-RU" smtClean="0"/>
              <a:t>‹#›</a:t>
            </a:fld>
            <a:endParaRPr lang="ru-RU"/>
          </a:p>
        </p:txBody>
      </p:sp>
    </p:spTree>
    <p:extLst>
      <p:ext uri="{BB962C8B-B14F-4D97-AF65-F5344CB8AC3E}">
        <p14:creationId xmlns:p14="http://schemas.microsoft.com/office/powerpoint/2010/main" val="1221582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85B11D5-13AF-CDC6-31DE-7676DA40D6F0}"/>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xmlns="" id="{944B94A3-88EB-D373-8A96-6F1DADCE96E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xmlns="" id="{E4EB4B4F-0957-BAAD-B6D7-4ACC5CC650B2}"/>
              </a:ext>
            </a:extLst>
          </p:cNvPr>
          <p:cNvSpPr>
            <a:spLocks noGrp="1"/>
          </p:cNvSpPr>
          <p:nvPr>
            <p:ph type="dt" sz="half" idx="10"/>
          </p:nvPr>
        </p:nvSpPr>
        <p:spPr/>
        <p:txBody>
          <a:bodyPr/>
          <a:lstStyle/>
          <a:p>
            <a:fld id="{BC03301A-1DDA-4D11-BF66-09A5911A1296}" type="datetimeFigureOut">
              <a:rPr lang="ru-RU" smtClean="0"/>
              <a:t>20.08.2024</a:t>
            </a:fld>
            <a:endParaRPr lang="ru-RU"/>
          </a:p>
        </p:txBody>
      </p:sp>
      <p:sp>
        <p:nvSpPr>
          <p:cNvPr id="5" name="Нижний колонтитул 4">
            <a:extLst>
              <a:ext uri="{FF2B5EF4-FFF2-40B4-BE49-F238E27FC236}">
                <a16:creationId xmlns:a16="http://schemas.microsoft.com/office/drawing/2014/main" xmlns="" id="{4CFDB3DD-D707-43E3-AC72-39EA29AA733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59C59357-3DA2-E1FF-4CA2-747974487905}"/>
              </a:ext>
            </a:extLst>
          </p:cNvPr>
          <p:cNvSpPr>
            <a:spLocks noGrp="1"/>
          </p:cNvSpPr>
          <p:nvPr>
            <p:ph type="sldNum" sz="quarter" idx="12"/>
          </p:nvPr>
        </p:nvSpPr>
        <p:spPr/>
        <p:txBody>
          <a:bodyPr/>
          <a:lstStyle/>
          <a:p>
            <a:fld id="{7D6531C0-C8CC-4584-B3B7-5EB862AC1488}" type="slidenum">
              <a:rPr lang="ru-RU" smtClean="0"/>
              <a:t>‹#›</a:t>
            </a:fld>
            <a:endParaRPr lang="ru-RU"/>
          </a:p>
        </p:txBody>
      </p:sp>
    </p:spTree>
    <p:extLst>
      <p:ext uri="{BB962C8B-B14F-4D97-AF65-F5344CB8AC3E}">
        <p14:creationId xmlns:p14="http://schemas.microsoft.com/office/powerpoint/2010/main" val="2833102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4474C51-5732-51A1-B7F7-97C7663FB682}"/>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23C7D762-27E1-C356-BB69-9FF14B100177}"/>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xmlns="" id="{5693E618-3499-04D8-999D-C50A339CEFB1}"/>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xmlns="" id="{BE9CAEA1-6AD5-7D50-65BC-5D9AFE90DF4A}"/>
              </a:ext>
            </a:extLst>
          </p:cNvPr>
          <p:cNvSpPr>
            <a:spLocks noGrp="1"/>
          </p:cNvSpPr>
          <p:nvPr>
            <p:ph type="dt" sz="half" idx="10"/>
          </p:nvPr>
        </p:nvSpPr>
        <p:spPr/>
        <p:txBody>
          <a:bodyPr/>
          <a:lstStyle/>
          <a:p>
            <a:fld id="{BC03301A-1DDA-4D11-BF66-09A5911A1296}" type="datetimeFigureOut">
              <a:rPr lang="ru-RU" smtClean="0"/>
              <a:t>20.08.2024</a:t>
            </a:fld>
            <a:endParaRPr lang="ru-RU"/>
          </a:p>
        </p:txBody>
      </p:sp>
      <p:sp>
        <p:nvSpPr>
          <p:cNvPr id="6" name="Нижний колонтитул 5">
            <a:extLst>
              <a:ext uri="{FF2B5EF4-FFF2-40B4-BE49-F238E27FC236}">
                <a16:creationId xmlns:a16="http://schemas.microsoft.com/office/drawing/2014/main" xmlns="" id="{0D468F7D-1868-74EC-A3CA-CC6673F203F4}"/>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3AC345A4-93E8-267C-1DA2-54A9D37850C3}"/>
              </a:ext>
            </a:extLst>
          </p:cNvPr>
          <p:cNvSpPr>
            <a:spLocks noGrp="1"/>
          </p:cNvSpPr>
          <p:nvPr>
            <p:ph type="sldNum" sz="quarter" idx="12"/>
          </p:nvPr>
        </p:nvSpPr>
        <p:spPr/>
        <p:txBody>
          <a:bodyPr/>
          <a:lstStyle/>
          <a:p>
            <a:fld id="{7D6531C0-C8CC-4584-B3B7-5EB862AC1488}" type="slidenum">
              <a:rPr lang="ru-RU" smtClean="0"/>
              <a:t>‹#›</a:t>
            </a:fld>
            <a:endParaRPr lang="ru-RU"/>
          </a:p>
        </p:txBody>
      </p:sp>
    </p:spTree>
    <p:extLst>
      <p:ext uri="{BB962C8B-B14F-4D97-AF65-F5344CB8AC3E}">
        <p14:creationId xmlns:p14="http://schemas.microsoft.com/office/powerpoint/2010/main" val="1143837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3272EC7-5CAE-FDE8-704B-97678359D404}"/>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xmlns="" id="{4788D344-A81E-7C4C-0E0B-05767CE022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xmlns="" id="{D82CEF79-7E60-2CC9-A838-B4A8DE9C0DBE}"/>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xmlns="" id="{75F3635F-34BC-3D07-8258-3F7A45B7EF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xmlns="" id="{60ADFC39-E7A8-CB9C-5335-4B3672F645BD}"/>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xmlns="" id="{24AE3165-149D-14FB-D453-0184190B5BCC}"/>
              </a:ext>
            </a:extLst>
          </p:cNvPr>
          <p:cNvSpPr>
            <a:spLocks noGrp="1"/>
          </p:cNvSpPr>
          <p:nvPr>
            <p:ph type="dt" sz="half" idx="10"/>
          </p:nvPr>
        </p:nvSpPr>
        <p:spPr/>
        <p:txBody>
          <a:bodyPr/>
          <a:lstStyle/>
          <a:p>
            <a:fld id="{BC03301A-1DDA-4D11-BF66-09A5911A1296}" type="datetimeFigureOut">
              <a:rPr lang="ru-RU" smtClean="0"/>
              <a:t>20.08.2024</a:t>
            </a:fld>
            <a:endParaRPr lang="ru-RU"/>
          </a:p>
        </p:txBody>
      </p:sp>
      <p:sp>
        <p:nvSpPr>
          <p:cNvPr id="8" name="Нижний колонтитул 7">
            <a:extLst>
              <a:ext uri="{FF2B5EF4-FFF2-40B4-BE49-F238E27FC236}">
                <a16:creationId xmlns:a16="http://schemas.microsoft.com/office/drawing/2014/main" xmlns="" id="{0AB3FD23-1237-2421-428C-2D97670772C9}"/>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xmlns="" id="{1E64CDD4-25F6-90FF-FCB4-63DBE0D0AF63}"/>
              </a:ext>
            </a:extLst>
          </p:cNvPr>
          <p:cNvSpPr>
            <a:spLocks noGrp="1"/>
          </p:cNvSpPr>
          <p:nvPr>
            <p:ph type="sldNum" sz="quarter" idx="12"/>
          </p:nvPr>
        </p:nvSpPr>
        <p:spPr/>
        <p:txBody>
          <a:bodyPr/>
          <a:lstStyle/>
          <a:p>
            <a:fld id="{7D6531C0-C8CC-4584-B3B7-5EB862AC1488}" type="slidenum">
              <a:rPr lang="ru-RU" smtClean="0"/>
              <a:t>‹#›</a:t>
            </a:fld>
            <a:endParaRPr lang="ru-RU"/>
          </a:p>
        </p:txBody>
      </p:sp>
    </p:spTree>
    <p:extLst>
      <p:ext uri="{BB962C8B-B14F-4D97-AF65-F5344CB8AC3E}">
        <p14:creationId xmlns:p14="http://schemas.microsoft.com/office/powerpoint/2010/main" val="3728292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39D6C10-14DB-0AFB-9587-46B828AD15DB}"/>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xmlns="" id="{90D69FE8-C755-251D-D0C4-3E7E8A0A35A3}"/>
              </a:ext>
            </a:extLst>
          </p:cNvPr>
          <p:cNvSpPr>
            <a:spLocks noGrp="1"/>
          </p:cNvSpPr>
          <p:nvPr>
            <p:ph type="dt" sz="half" idx="10"/>
          </p:nvPr>
        </p:nvSpPr>
        <p:spPr/>
        <p:txBody>
          <a:bodyPr/>
          <a:lstStyle/>
          <a:p>
            <a:fld id="{BC03301A-1DDA-4D11-BF66-09A5911A1296}" type="datetimeFigureOut">
              <a:rPr lang="ru-RU" smtClean="0"/>
              <a:t>20.08.2024</a:t>
            </a:fld>
            <a:endParaRPr lang="ru-RU"/>
          </a:p>
        </p:txBody>
      </p:sp>
      <p:sp>
        <p:nvSpPr>
          <p:cNvPr id="4" name="Нижний колонтитул 3">
            <a:extLst>
              <a:ext uri="{FF2B5EF4-FFF2-40B4-BE49-F238E27FC236}">
                <a16:creationId xmlns:a16="http://schemas.microsoft.com/office/drawing/2014/main" xmlns="" id="{ECE514AC-31DD-7FC1-814C-4E313EEC299F}"/>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xmlns="" id="{36D1542C-9719-AA88-FA28-19AF23EA1309}"/>
              </a:ext>
            </a:extLst>
          </p:cNvPr>
          <p:cNvSpPr>
            <a:spLocks noGrp="1"/>
          </p:cNvSpPr>
          <p:nvPr>
            <p:ph type="sldNum" sz="quarter" idx="12"/>
          </p:nvPr>
        </p:nvSpPr>
        <p:spPr/>
        <p:txBody>
          <a:bodyPr/>
          <a:lstStyle/>
          <a:p>
            <a:fld id="{7D6531C0-C8CC-4584-B3B7-5EB862AC1488}" type="slidenum">
              <a:rPr lang="ru-RU" smtClean="0"/>
              <a:t>‹#›</a:t>
            </a:fld>
            <a:endParaRPr lang="ru-RU"/>
          </a:p>
        </p:txBody>
      </p:sp>
    </p:spTree>
    <p:extLst>
      <p:ext uri="{BB962C8B-B14F-4D97-AF65-F5344CB8AC3E}">
        <p14:creationId xmlns:p14="http://schemas.microsoft.com/office/powerpoint/2010/main" val="2478497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xmlns="" id="{88047FAA-A7EF-431A-C13C-95F5F8D169A5}"/>
              </a:ext>
            </a:extLst>
          </p:cNvPr>
          <p:cNvSpPr>
            <a:spLocks noGrp="1"/>
          </p:cNvSpPr>
          <p:nvPr>
            <p:ph type="dt" sz="half" idx="10"/>
          </p:nvPr>
        </p:nvSpPr>
        <p:spPr/>
        <p:txBody>
          <a:bodyPr/>
          <a:lstStyle/>
          <a:p>
            <a:fld id="{BC03301A-1DDA-4D11-BF66-09A5911A1296}" type="datetimeFigureOut">
              <a:rPr lang="ru-RU" smtClean="0"/>
              <a:t>20.08.2024</a:t>
            </a:fld>
            <a:endParaRPr lang="ru-RU"/>
          </a:p>
        </p:txBody>
      </p:sp>
      <p:sp>
        <p:nvSpPr>
          <p:cNvPr id="3" name="Нижний колонтитул 2">
            <a:extLst>
              <a:ext uri="{FF2B5EF4-FFF2-40B4-BE49-F238E27FC236}">
                <a16:creationId xmlns:a16="http://schemas.microsoft.com/office/drawing/2014/main" xmlns="" id="{A5FB0551-4F03-33F3-EFF5-E5E4C00310AA}"/>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xmlns="" id="{CA1B8E40-B757-5AD8-0C97-4A3AE26C8C2C}"/>
              </a:ext>
            </a:extLst>
          </p:cNvPr>
          <p:cNvSpPr>
            <a:spLocks noGrp="1"/>
          </p:cNvSpPr>
          <p:nvPr>
            <p:ph type="sldNum" sz="quarter" idx="12"/>
          </p:nvPr>
        </p:nvSpPr>
        <p:spPr/>
        <p:txBody>
          <a:bodyPr/>
          <a:lstStyle/>
          <a:p>
            <a:fld id="{7D6531C0-C8CC-4584-B3B7-5EB862AC1488}" type="slidenum">
              <a:rPr lang="ru-RU" smtClean="0"/>
              <a:t>‹#›</a:t>
            </a:fld>
            <a:endParaRPr lang="ru-RU"/>
          </a:p>
        </p:txBody>
      </p:sp>
    </p:spTree>
    <p:extLst>
      <p:ext uri="{BB962C8B-B14F-4D97-AF65-F5344CB8AC3E}">
        <p14:creationId xmlns:p14="http://schemas.microsoft.com/office/powerpoint/2010/main" val="2640458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66CFFD1-B30B-4720-91B0-5955918FA28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xmlns="" id="{4E4B1AA0-AABC-65D4-809D-DB42DA58D4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xmlns="" id="{2454C0B1-8405-B852-EA6A-4F1CFD6DD3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88569856-2CCC-3913-AA14-C6043319F4C1}"/>
              </a:ext>
            </a:extLst>
          </p:cNvPr>
          <p:cNvSpPr>
            <a:spLocks noGrp="1"/>
          </p:cNvSpPr>
          <p:nvPr>
            <p:ph type="dt" sz="half" idx="10"/>
          </p:nvPr>
        </p:nvSpPr>
        <p:spPr/>
        <p:txBody>
          <a:bodyPr/>
          <a:lstStyle/>
          <a:p>
            <a:fld id="{BC03301A-1DDA-4D11-BF66-09A5911A1296}" type="datetimeFigureOut">
              <a:rPr lang="ru-RU" smtClean="0"/>
              <a:t>20.08.2024</a:t>
            </a:fld>
            <a:endParaRPr lang="ru-RU"/>
          </a:p>
        </p:txBody>
      </p:sp>
      <p:sp>
        <p:nvSpPr>
          <p:cNvPr id="6" name="Нижний колонтитул 5">
            <a:extLst>
              <a:ext uri="{FF2B5EF4-FFF2-40B4-BE49-F238E27FC236}">
                <a16:creationId xmlns:a16="http://schemas.microsoft.com/office/drawing/2014/main" xmlns="" id="{8F1D20B6-BD8C-03E1-DB1D-8EB87C255A66}"/>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65763DF7-6CE2-93E9-3666-4284DFAA1E34}"/>
              </a:ext>
            </a:extLst>
          </p:cNvPr>
          <p:cNvSpPr>
            <a:spLocks noGrp="1"/>
          </p:cNvSpPr>
          <p:nvPr>
            <p:ph type="sldNum" sz="quarter" idx="12"/>
          </p:nvPr>
        </p:nvSpPr>
        <p:spPr/>
        <p:txBody>
          <a:bodyPr/>
          <a:lstStyle/>
          <a:p>
            <a:fld id="{7D6531C0-C8CC-4584-B3B7-5EB862AC1488}" type="slidenum">
              <a:rPr lang="ru-RU" smtClean="0"/>
              <a:t>‹#›</a:t>
            </a:fld>
            <a:endParaRPr lang="ru-RU"/>
          </a:p>
        </p:txBody>
      </p:sp>
    </p:spTree>
    <p:extLst>
      <p:ext uri="{BB962C8B-B14F-4D97-AF65-F5344CB8AC3E}">
        <p14:creationId xmlns:p14="http://schemas.microsoft.com/office/powerpoint/2010/main" val="3171065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B0FA23F-81AA-8333-F475-0D2C72DD8B28}"/>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xmlns="" id="{3CB8C9F2-E155-5736-583C-7D7A90A4F9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xmlns="" id="{2974E971-5740-F275-6C72-AAB833083C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991C5DB8-475E-267B-921A-86BEB63A800B}"/>
              </a:ext>
            </a:extLst>
          </p:cNvPr>
          <p:cNvSpPr>
            <a:spLocks noGrp="1"/>
          </p:cNvSpPr>
          <p:nvPr>
            <p:ph type="dt" sz="half" idx="10"/>
          </p:nvPr>
        </p:nvSpPr>
        <p:spPr/>
        <p:txBody>
          <a:bodyPr/>
          <a:lstStyle/>
          <a:p>
            <a:fld id="{BC03301A-1DDA-4D11-BF66-09A5911A1296}" type="datetimeFigureOut">
              <a:rPr lang="ru-RU" smtClean="0"/>
              <a:t>20.08.2024</a:t>
            </a:fld>
            <a:endParaRPr lang="ru-RU"/>
          </a:p>
        </p:txBody>
      </p:sp>
      <p:sp>
        <p:nvSpPr>
          <p:cNvPr id="6" name="Нижний колонтитул 5">
            <a:extLst>
              <a:ext uri="{FF2B5EF4-FFF2-40B4-BE49-F238E27FC236}">
                <a16:creationId xmlns:a16="http://schemas.microsoft.com/office/drawing/2014/main" xmlns="" id="{D0153CDF-5B04-8198-7F38-74006E3769B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CE79C4FC-2A96-E56A-1648-DE872A8CA7EA}"/>
              </a:ext>
            </a:extLst>
          </p:cNvPr>
          <p:cNvSpPr>
            <a:spLocks noGrp="1"/>
          </p:cNvSpPr>
          <p:nvPr>
            <p:ph type="sldNum" sz="quarter" idx="12"/>
          </p:nvPr>
        </p:nvSpPr>
        <p:spPr/>
        <p:txBody>
          <a:bodyPr/>
          <a:lstStyle/>
          <a:p>
            <a:fld id="{7D6531C0-C8CC-4584-B3B7-5EB862AC1488}" type="slidenum">
              <a:rPr lang="ru-RU" smtClean="0"/>
              <a:t>‹#›</a:t>
            </a:fld>
            <a:endParaRPr lang="ru-RU"/>
          </a:p>
        </p:txBody>
      </p:sp>
    </p:spTree>
    <p:extLst>
      <p:ext uri="{BB962C8B-B14F-4D97-AF65-F5344CB8AC3E}">
        <p14:creationId xmlns:p14="http://schemas.microsoft.com/office/powerpoint/2010/main" val="3818659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1586068-2A78-DDBF-DF51-BBF21D535D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xmlns="" id="{1C4AFBBF-6492-A681-1761-E874C8B870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6EDBAF0C-A70B-BE2B-1478-3CA073B170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03301A-1DDA-4D11-BF66-09A5911A1296}" type="datetimeFigureOut">
              <a:rPr lang="ru-RU" smtClean="0"/>
              <a:t>20.08.2024</a:t>
            </a:fld>
            <a:endParaRPr lang="ru-RU"/>
          </a:p>
        </p:txBody>
      </p:sp>
      <p:sp>
        <p:nvSpPr>
          <p:cNvPr id="5" name="Нижний колонтитул 4">
            <a:extLst>
              <a:ext uri="{FF2B5EF4-FFF2-40B4-BE49-F238E27FC236}">
                <a16:creationId xmlns:a16="http://schemas.microsoft.com/office/drawing/2014/main" xmlns="" id="{77132B83-9C18-99F7-0449-CF3E079A4E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xmlns="" id="{41FB06A6-2B6D-982F-5503-8BC37F84EA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6531C0-C8CC-4584-B3B7-5EB862AC1488}" type="slidenum">
              <a:rPr lang="ru-RU" smtClean="0"/>
              <a:t>‹#›</a:t>
            </a:fld>
            <a:endParaRPr lang="ru-RU"/>
          </a:p>
        </p:txBody>
      </p:sp>
    </p:spTree>
    <p:extLst>
      <p:ext uri="{BB962C8B-B14F-4D97-AF65-F5344CB8AC3E}">
        <p14:creationId xmlns:p14="http://schemas.microsoft.com/office/powerpoint/2010/main" val="25718776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1196752"/>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prstClr val="white"/>
              </a:solidFill>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084" y="0"/>
            <a:ext cx="642943" cy="1156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1350565" y="182880"/>
            <a:ext cx="7872875" cy="830997"/>
          </a:xfrm>
          <a:prstGeom prst="rect">
            <a:avLst/>
          </a:prstGeom>
          <a:noFill/>
        </p:spPr>
        <p:txBody>
          <a:bodyPr wrap="square" rtlCol="0">
            <a:spAutoFit/>
          </a:bodyPr>
          <a:lstStyle/>
          <a:p>
            <a:r>
              <a:rPr lang="ru-RU" sz="1600" dirty="0">
                <a:solidFill>
                  <a:prstClr val="black"/>
                </a:solidFill>
                <a:latin typeface="Arial" pitchFamily="34" charset="0"/>
                <a:cs typeface="Arial" pitchFamily="34" charset="0"/>
              </a:rPr>
              <a:t>УПРАВЛЕНИЕ ОБРАЗОВАНИЯ АДМИНИСТРАЦИИ</a:t>
            </a:r>
          </a:p>
          <a:p>
            <a:r>
              <a:rPr lang="ru-RU" sz="1600" dirty="0">
                <a:solidFill>
                  <a:prstClr val="black"/>
                </a:solidFill>
                <a:latin typeface="Arial" pitchFamily="34" charset="0"/>
                <a:cs typeface="Arial" pitchFamily="34" charset="0"/>
              </a:rPr>
              <a:t>КУНГУРСКОГО МУНИЦИПАЛЬНОГО ОКРУГА </a:t>
            </a:r>
          </a:p>
          <a:p>
            <a:r>
              <a:rPr lang="ru-RU" sz="1600" dirty="0">
                <a:solidFill>
                  <a:prstClr val="black"/>
                </a:solidFill>
                <a:latin typeface="Arial" pitchFamily="34" charset="0"/>
                <a:cs typeface="Arial" pitchFamily="34" charset="0"/>
              </a:rPr>
              <a:t>ПЕРМСКОГО КРАЯ</a:t>
            </a:r>
          </a:p>
        </p:txBody>
      </p:sp>
      <p:sp>
        <p:nvSpPr>
          <p:cNvPr id="6" name="TextBox 5"/>
          <p:cNvSpPr txBox="1"/>
          <p:nvPr/>
        </p:nvSpPr>
        <p:spPr>
          <a:xfrm>
            <a:off x="238084" y="2411596"/>
            <a:ext cx="11715832" cy="1077218"/>
          </a:xfrm>
          <a:prstGeom prst="rect">
            <a:avLst/>
          </a:prstGeom>
          <a:noFill/>
        </p:spPr>
        <p:txBody>
          <a:bodyPr wrap="square" rtlCol="0">
            <a:spAutoFit/>
          </a:bodyPr>
          <a:lstStyle/>
          <a:p>
            <a:pPr algn="ctr">
              <a:defRPr/>
            </a:pPr>
            <a:r>
              <a:rPr lang="ru-RU" sz="3200" dirty="0" smtClean="0">
                <a:solidFill>
                  <a:prstClr val="black"/>
                </a:solidFill>
                <a:latin typeface="Arial" panose="020B0604020202020204" pitchFamily="34" charset="0"/>
                <a:cs typeface="Arial" panose="020B0604020202020204" pitchFamily="34" charset="0"/>
              </a:rPr>
              <a:t>Итоги мониторинга оценки эффективности профилактической работы на основе СПТ, ППО и НВШС</a:t>
            </a:r>
            <a:endParaRPr lang="ru-RU" sz="2000" cap="all" dirty="0">
              <a:solidFill>
                <a:prstClr val="black"/>
              </a:solidFill>
              <a:latin typeface="Arial" panose="020B0604020202020204" pitchFamily="34" charset="0"/>
              <a:cs typeface="Arial" panose="020B0604020202020204" pitchFamily="34" charset="0"/>
            </a:endParaRPr>
          </a:p>
        </p:txBody>
      </p:sp>
      <p:sp>
        <p:nvSpPr>
          <p:cNvPr id="7" name="Прямоугольник 6"/>
          <p:cNvSpPr/>
          <p:nvPr/>
        </p:nvSpPr>
        <p:spPr>
          <a:xfrm>
            <a:off x="6528048" y="5445224"/>
            <a:ext cx="5425867" cy="1384995"/>
          </a:xfrm>
          <a:prstGeom prst="rect">
            <a:avLst/>
          </a:prstGeom>
        </p:spPr>
        <p:txBody>
          <a:bodyPr wrap="square">
            <a:spAutoFit/>
          </a:bodyPr>
          <a:lstStyle/>
          <a:p>
            <a:r>
              <a:rPr lang="ru-RU" sz="1400" dirty="0" smtClean="0">
                <a:solidFill>
                  <a:prstClr val="black"/>
                </a:solidFill>
                <a:latin typeface="Arial" pitchFamily="34" charset="0"/>
                <a:cs typeface="Arial" pitchFamily="34" charset="0"/>
              </a:rPr>
              <a:t>Консультант отдела дополнительного</a:t>
            </a:r>
          </a:p>
          <a:p>
            <a:r>
              <a:rPr lang="ru-RU" sz="1400" dirty="0" smtClean="0">
                <a:solidFill>
                  <a:prstClr val="black"/>
                </a:solidFill>
                <a:latin typeface="Arial" pitchFamily="34" charset="0"/>
                <a:cs typeface="Arial" pitchFamily="34" charset="0"/>
              </a:rPr>
              <a:t> образования и воспитания </a:t>
            </a:r>
          </a:p>
          <a:p>
            <a:endParaRPr lang="ru-RU" sz="1400" dirty="0">
              <a:solidFill>
                <a:prstClr val="black"/>
              </a:solidFill>
              <a:latin typeface="Arial" pitchFamily="34" charset="0"/>
              <a:cs typeface="Arial" pitchFamily="34" charset="0"/>
            </a:endParaRPr>
          </a:p>
          <a:p>
            <a:r>
              <a:rPr lang="ru-RU" sz="1400" dirty="0" err="1" smtClean="0">
                <a:solidFill>
                  <a:prstClr val="black"/>
                </a:solidFill>
                <a:latin typeface="Arial" pitchFamily="34" charset="0"/>
                <a:cs typeface="Arial" pitchFamily="34" charset="0"/>
              </a:rPr>
              <a:t>Н.В.Ефимова</a:t>
            </a:r>
            <a:endParaRPr lang="ru-RU" sz="1400" dirty="0" smtClean="0">
              <a:solidFill>
                <a:prstClr val="black"/>
              </a:solidFill>
              <a:latin typeface="Arial" pitchFamily="34" charset="0"/>
              <a:cs typeface="Arial" pitchFamily="34" charset="0"/>
            </a:endParaRPr>
          </a:p>
          <a:p>
            <a:endParaRPr lang="ru-RU" sz="1400" dirty="0" smtClean="0">
              <a:solidFill>
                <a:prstClr val="black"/>
              </a:solidFill>
              <a:latin typeface="Arial" pitchFamily="34" charset="0"/>
              <a:cs typeface="Arial" pitchFamily="34" charset="0"/>
            </a:endParaRPr>
          </a:p>
          <a:p>
            <a:pPr algn="r"/>
            <a:r>
              <a:rPr lang="ru-RU" sz="1400" dirty="0" smtClean="0">
                <a:solidFill>
                  <a:prstClr val="black"/>
                </a:solidFill>
                <a:latin typeface="Arial" pitchFamily="34" charset="0"/>
                <a:cs typeface="Arial" pitchFamily="34" charset="0"/>
              </a:rPr>
              <a:t>21.08.2024</a:t>
            </a:r>
            <a:endParaRPr lang="ru-RU" sz="1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8757345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1196752"/>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084" y="0"/>
            <a:ext cx="642943" cy="1156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1350565" y="182880"/>
            <a:ext cx="7872875"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УПРАВЛЕНИЕ ОБРАЗОВАНИЯ АДМИНИСТРАЦИИ</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КУНГУРСКОГО МУНИЦИПАЛЬНОГО ОКРУГА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ПЕРМСКОГО КРАЯ</a:t>
            </a:r>
          </a:p>
        </p:txBody>
      </p:sp>
      <p:sp>
        <p:nvSpPr>
          <p:cNvPr id="6" name="TextBox 5"/>
          <p:cNvSpPr txBox="1"/>
          <p:nvPr/>
        </p:nvSpPr>
        <p:spPr>
          <a:xfrm>
            <a:off x="875180" y="1287343"/>
            <a:ext cx="10441639" cy="707886"/>
          </a:xfrm>
          <a:prstGeom prst="rect">
            <a:avLst/>
          </a:prstGeom>
          <a:noFill/>
        </p:spPr>
        <p:txBody>
          <a:bodyPr wrap="square" rtlCol="0">
            <a:spAutoFit/>
          </a:bodyPr>
          <a:lstStyle/>
          <a:p>
            <a:pPr lvl="0" algn="ctr">
              <a:defRPr/>
            </a:pPr>
            <a:r>
              <a:rPr lang="ru-RU" sz="2000" dirty="0">
                <a:latin typeface="Arial" panose="020B0604020202020204" pitchFamily="34" charset="0"/>
                <a:cs typeface="Arial" panose="020B0604020202020204" pitchFamily="34" charset="0"/>
              </a:rPr>
              <a:t>Государственное бюджетное учреждение Пермского края «Центр психолого-педагогической, медицинской и социальной помощи»</a:t>
            </a:r>
            <a:endParaRPr kumimoji="0" lang="ru-RU" sz="2000" b="0" i="0" u="none" strike="noStrike" kern="1200" cap="all"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2" name="Рисунок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4889" y="1226871"/>
            <a:ext cx="976168" cy="976168"/>
          </a:xfrm>
          <a:prstGeom prst="rect">
            <a:avLst/>
          </a:prstGeom>
        </p:spPr>
      </p:pic>
      <p:sp>
        <p:nvSpPr>
          <p:cNvPr id="3" name="TextBox 2"/>
          <p:cNvSpPr txBox="1"/>
          <p:nvPr/>
        </p:nvSpPr>
        <p:spPr>
          <a:xfrm>
            <a:off x="386862" y="2218642"/>
            <a:ext cx="11567054" cy="4524315"/>
          </a:xfrm>
          <a:prstGeom prst="rect">
            <a:avLst/>
          </a:prstGeom>
          <a:noFill/>
        </p:spPr>
        <p:txBody>
          <a:bodyPr wrap="square" rtlCol="0">
            <a:spAutoFit/>
          </a:bodyPr>
          <a:lstStyle/>
          <a:p>
            <a:pPr marL="342900" indent="-342900" algn="just">
              <a:buAutoNum type="arabicPeriod"/>
            </a:pPr>
            <a:r>
              <a:rPr lang="ru-RU" sz="3200" dirty="0" smtClean="0">
                <a:latin typeface="Arial" panose="020B0604020202020204" pitchFamily="34" charset="0"/>
                <a:cs typeface="Arial" panose="020B0604020202020204" pitchFamily="34" charset="0"/>
              </a:rPr>
              <a:t> </a:t>
            </a:r>
            <a:r>
              <a:rPr lang="ru-RU" sz="3200" dirty="0" smtClean="0">
                <a:solidFill>
                  <a:srgbClr val="C00000"/>
                </a:solidFill>
                <a:latin typeface="Arial" panose="020B0604020202020204" pitchFamily="34" charset="0"/>
                <a:cs typeface="Arial" panose="020B0604020202020204" pitchFamily="34" charset="0"/>
              </a:rPr>
              <a:t>25.09.2023 </a:t>
            </a:r>
            <a:r>
              <a:rPr lang="ru-RU" sz="3200" dirty="0">
                <a:solidFill>
                  <a:srgbClr val="C00000"/>
                </a:solidFill>
                <a:latin typeface="Arial" panose="020B0604020202020204" pitchFamily="34" charset="0"/>
                <a:cs typeface="Arial" panose="020B0604020202020204" pitchFamily="34" charset="0"/>
              </a:rPr>
              <a:t>– </a:t>
            </a:r>
            <a:r>
              <a:rPr lang="ru-RU" sz="3200" dirty="0" smtClean="0">
                <a:solidFill>
                  <a:srgbClr val="C00000"/>
                </a:solidFill>
                <a:latin typeface="Arial" panose="020B0604020202020204" pitchFamily="34" charset="0"/>
                <a:cs typeface="Arial" panose="020B0604020202020204" pitchFamily="34" charset="0"/>
              </a:rPr>
              <a:t>01.10.2023 </a:t>
            </a:r>
            <a:r>
              <a:rPr lang="ru-RU" sz="3200" dirty="0" smtClean="0">
                <a:latin typeface="Arial" panose="020B0604020202020204" pitchFamily="34" charset="0"/>
                <a:cs typeface="Arial" panose="020B0604020202020204" pitchFamily="34" charset="0"/>
              </a:rPr>
              <a:t>Социально-психологическое тестирование </a:t>
            </a:r>
            <a:r>
              <a:rPr lang="ru-RU" sz="3200" b="1" dirty="0" smtClean="0">
                <a:latin typeface="Arial" panose="020B0604020202020204" pitchFamily="34" charset="0"/>
                <a:cs typeface="Arial" panose="020B0604020202020204" pitchFamily="34" charset="0"/>
              </a:rPr>
              <a:t>(СПТ) </a:t>
            </a:r>
            <a:r>
              <a:rPr lang="ru-RU" sz="3200" dirty="0" smtClean="0">
                <a:latin typeface="Arial" panose="020B0604020202020204" pitchFamily="34" charset="0"/>
                <a:cs typeface="Arial" panose="020B0604020202020204" pitchFamily="34" charset="0"/>
              </a:rPr>
              <a:t>– 7 (достигшие 13 лет) -11 класс</a:t>
            </a:r>
          </a:p>
          <a:p>
            <a:pPr marL="342900" indent="-342900" algn="just">
              <a:buAutoNum type="arabicPeriod"/>
            </a:pPr>
            <a:endParaRPr lang="ru-RU" sz="3200" dirty="0" smtClean="0">
              <a:latin typeface="Arial" panose="020B0604020202020204" pitchFamily="34" charset="0"/>
              <a:cs typeface="Arial" panose="020B0604020202020204" pitchFamily="34" charset="0"/>
            </a:endParaRPr>
          </a:p>
          <a:p>
            <a:pPr marL="342900" indent="-342900" algn="just">
              <a:buAutoNum type="arabicPeriod"/>
            </a:pPr>
            <a:r>
              <a:rPr lang="ru-RU" sz="3200" dirty="0" smtClean="0">
                <a:latin typeface="Arial" panose="020B0604020202020204" pitchFamily="34" charset="0"/>
                <a:cs typeface="Arial" panose="020B0604020202020204" pitchFamily="34" charset="0"/>
              </a:rPr>
              <a:t>  </a:t>
            </a:r>
            <a:r>
              <a:rPr lang="ru-RU" sz="3200" dirty="0" smtClean="0">
                <a:solidFill>
                  <a:srgbClr val="C00000"/>
                </a:solidFill>
                <a:latin typeface="Arial" panose="020B0604020202020204" pitchFamily="34" charset="0"/>
                <a:cs typeface="Arial" panose="020B0604020202020204" pitchFamily="34" charset="0"/>
              </a:rPr>
              <a:t>01.10.2023 – 31.10.2023 </a:t>
            </a:r>
            <a:r>
              <a:rPr lang="ru-RU" sz="3200" dirty="0" smtClean="0">
                <a:latin typeface="Arial" panose="020B0604020202020204" pitchFamily="34" charset="0"/>
                <a:cs typeface="Arial" panose="020B0604020202020204" pitchFamily="34" charset="0"/>
              </a:rPr>
              <a:t>Психолого-педагогическое обследование суицидальных рисков </a:t>
            </a:r>
            <a:r>
              <a:rPr lang="ru-RU" sz="3200" b="1" dirty="0" smtClean="0">
                <a:latin typeface="Arial" panose="020B0604020202020204" pitchFamily="34" charset="0"/>
                <a:cs typeface="Arial" panose="020B0604020202020204" pitchFamily="34" charset="0"/>
              </a:rPr>
              <a:t>(ППО) </a:t>
            </a:r>
            <a:r>
              <a:rPr lang="ru-RU" sz="3200" dirty="0" smtClean="0">
                <a:latin typeface="Arial" panose="020B0604020202020204" pitchFamily="34" charset="0"/>
                <a:cs typeface="Arial" panose="020B0604020202020204" pitchFamily="34" charset="0"/>
              </a:rPr>
              <a:t>– 6-11 класс</a:t>
            </a:r>
          </a:p>
          <a:p>
            <a:pPr marL="342900" indent="-342900" algn="just">
              <a:buAutoNum type="arabicPeriod"/>
            </a:pPr>
            <a:endParaRPr lang="ru-RU" sz="3200" dirty="0" smtClean="0">
              <a:latin typeface="Arial" panose="020B0604020202020204" pitchFamily="34" charset="0"/>
              <a:cs typeface="Arial" panose="020B0604020202020204" pitchFamily="34" charset="0"/>
            </a:endParaRPr>
          </a:p>
          <a:p>
            <a:pPr marL="342900" indent="-342900" algn="just">
              <a:buAutoNum type="arabicPeriod"/>
            </a:pPr>
            <a:r>
              <a:rPr lang="ru-RU" sz="3200" dirty="0" smtClean="0">
                <a:latin typeface="Arial" panose="020B0604020202020204" pitchFamily="34" charset="0"/>
                <a:cs typeface="Arial" panose="020B0604020202020204" pitchFamily="34" charset="0"/>
              </a:rPr>
              <a:t>  </a:t>
            </a:r>
            <a:r>
              <a:rPr lang="ru-RU" sz="3200" dirty="0" smtClean="0">
                <a:solidFill>
                  <a:srgbClr val="C00000"/>
                </a:solidFill>
                <a:latin typeface="Arial" panose="020B0604020202020204" pitchFamily="34" charset="0"/>
                <a:cs typeface="Arial" panose="020B0604020202020204" pitchFamily="34" charset="0"/>
              </a:rPr>
              <a:t>09.01.2024 – 14.01.2024 - 31.01.2024 </a:t>
            </a:r>
            <a:r>
              <a:rPr lang="ru-RU" sz="3200" dirty="0" smtClean="0">
                <a:latin typeface="Arial" panose="020B0604020202020204" pitchFamily="34" charset="0"/>
                <a:cs typeface="Arial" panose="020B0604020202020204" pitchFamily="34" charset="0"/>
              </a:rPr>
              <a:t> Мониторинг насилия в школьной среде </a:t>
            </a:r>
            <a:r>
              <a:rPr lang="ru-RU" sz="3200" b="1" dirty="0" smtClean="0">
                <a:latin typeface="Arial" panose="020B0604020202020204" pitchFamily="34" charset="0"/>
                <a:cs typeface="Arial" panose="020B0604020202020204" pitchFamily="34" charset="0"/>
              </a:rPr>
              <a:t>(НВШС) </a:t>
            </a:r>
            <a:r>
              <a:rPr lang="ru-RU" sz="3200" dirty="0" smtClean="0">
                <a:latin typeface="Arial" panose="020B0604020202020204" pitchFamily="34" charset="0"/>
                <a:cs typeface="Arial" panose="020B0604020202020204" pitchFamily="34" charset="0"/>
              </a:rPr>
              <a:t>– 5-11 класс, администрация, педагоги и родители</a:t>
            </a:r>
            <a:endParaRPr lang="ru-RU" sz="3200" dirty="0">
              <a:latin typeface="Arial" panose="020B0604020202020204" pitchFamily="34" charset="0"/>
              <a:cs typeface="Arial" panose="020B0604020202020204" pitchFamily="34" charset="0"/>
            </a:endParaRPr>
          </a:p>
        </p:txBody>
      </p:sp>
      <p:cxnSp>
        <p:nvCxnSpPr>
          <p:cNvPr id="11" name="Прямая соединительная линия 10"/>
          <p:cNvCxnSpPr/>
          <p:nvPr/>
        </p:nvCxnSpPr>
        <p:spPr>
          <a:xfrm>
            <a:off x="238084" y="2087518"/>
            <a:ext cx="11715832"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04129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Прямоугольник 16"/>
          <p:cNvSpPr/>
          <p:nvPr/>
        </p:nvSpPr>
        <p:spPr>
          <a:xfrm>
            <a:off x="0" y="-141437"/>
            <a:ext cx="12192000" cy="1073701"/>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21" name="Рисунок 20"/>
          <p:cNvPicPr>
            <a:picLocks noChangeAspect="1"/>
          </p:cNvPicPr>
          <p:nvPr/>
        </p:nvPicPr>
        <p:blipFill>
          <a:blip r:embed="rId3"/>
          <a:stretch>
            <a:fillRect/>
          </a:stretch>
        </p:blipFill>
        <p:spPr>
          <a:xfrm>
            <a:off x="57052" y="6525495"/>
            <a:ext cx="206300" cy="366327"/>
          </a:xfrm>
          <a:prstGeom prst="rect">
            <a:avLst/>
          </a:prstGeom>
        </p:spPr>
      </p:pic>
      <p:sp>
        <p:nvSpPr>
          <p:cNvPr id="26" name="TextBox 25">
            <a:extLst>
              <a:ext uri="{FF2B5EF4-FFF2-40B4-BE49-F238E27FC236}">
                <a16:creationId xmlns:a16="http://schemas.microsoft.com/office/drawing/2014/main" xmlns="" id="{674B54F3-4DB5-F054-2FB7-05A76F98956C}"/>
              </a:ext>
            </a:extLst>
          </p:cNvPr>
          <p:cNvSpPr txBox="1"/>
          <p:nvPr/>
        </p:nvSpPr>
        <p:spPr>
          <a:xfrm>
            <a:off x="181876" y="-14135"/>
            <a:ext cx="11859560" cy="2308324"/>
          </a:xfrm>
          <a:prstGeom prst="rect">
            <a:avLst/>
          </a:prstGeom>
          <a:noFill/>
        </p:spPr>
        <p:txBody>
          <a:bodyPr wrap="square" rtlCol="0">
            <a:spAutoFit/>
          </a:bodyPr>
          <a:lstStyle/>
          <a:p>
            <a:pPr algn="ctr"/>
            <a:r>
              <a:rPr lang="ru-RU" sz="2800" b="1" dirty="0">
                <a:solidFill>
                  <a:srgbClr val="002060"/>
                </a:solidFill>
                <a:latin typeface="Arial" panose="020B0604020202020204" pitchFamily="34" charset="0"/>
                <a:cs typeface="Arial" panose="020B0604020202020204" pitchFamily="34" charset="0"/>
              </a:rPr>
              <a:t>П</a:t>
            </a:r>
            <a:r>
              <a:rPr lang="ru-RU" sz="2800" b="1" dirty="0" smtClean="0">
                <a:solidFill>
                  <a:srgbClr val="002060"/>
                </a:solidFill>
                <a:latin typeface="Arial" panose="020B0604020202020204" pitchFamily="34" charset="0"/>
                <a:cs typeface="Arial" panose="020B0604020202020204" pitchFamily="34" charset="0"/>
              </a:rPr>
              <a:t>риказ </a:t>
            </a:r>
            <a:r>
              <a:rPr lang="ru-RU" sz="2800" b="1" dirty="0">
                <a:solidFill>
                  <a:srgbClr val="002060"/>
                </a:solidFill>
                <a:latin typeface="Arial" panose="020B0604020202020204" pitchFamily="34" charset="0"/>
                <a:cs typeface="Arial" panose="020B0604020202020204" pitchFamily="34" charset="0"/>
              </a:rPr>
              <a:t>Министерства образования и науки Пермского края </a:t>
            </a:r>
            <a:endParaRPr lang="ru-RU" sz="2800" b="1" dirty="0" smtClean="0">
              <a:solidFill>
                <a:srgbClr val="002060"/>
              </a:solidFill>
              <a:latin typeface="Arial" panose="020B0604020202020204" pitchFamily="34" charset="0"/>
              <a:cs typeface="Arial" panose="020B0604020202020204" pitchFamily="34" charset="0"/>
            </a:endParaRPr>
          </a:p>
          <a:p>
            <a:pPr algn="ctr"/>
            <a:r>
              <a:rPr lang="ru-RU" sz="2800" b="1" dirty="0" smtClean="0">
                <a:solidFill>
                  <a:srgbClr val="002060"/>
                </a:solidFill>
                <a:latin typeface="Arial" panose="020B0604020202020204" pitchFamily="34" charset="0"/>
                <a:cs typeface="Arial" panose="020B0604020202020204" pitchFamily="34" charset="0"/>
              </a:rPr>
              <a:t>от 26.07.2023 </a:t>
            </a:r>
            <a:r>
              <a:rPr lang="ru-RU" sz="2800" b="1" dirty="0">
                <a:solidFill>
                  <a:srgbClr val="002060"/>
                </a:solidFill>
                <a:latin typeface="Arial" panose="020B0604020202020204" pitchFamily="34" charset="0"/>
                <a:cs typeface="Arial" panose="020B0604020202020204" pitchFamily="34" charset="0"/>
              </a:rPr>
              <a:t>№ </a:t>
            </a:r>
            <a:r>
              <a:rPr lang="ru-RU" sz="2800" b="1" dirty="0" smtClean="0">
                <a:solidFill>
                  <a:srgbClr val="002060"/>
                </a:solidFill>
                <a:latin typeface="Arial" panose="020B0604020202020204" pitchFamily="34" charset="0"/>
                <a:cs typeface="Arial" panose="020B0604020202020204" pitchFamily="34" charset="0"/>
              </a:rPr>
              <a:t>26-01-06-684</a:t>
            </a:r>
          </a:p>
          <a:p>
            <a:pPr algn="just"/>
            <a:r>
              <a:rPr lang="ru-RU" sz="2800" b="1" dirty="0" smtClean="0">
                <a:solidFill>
                  <a:srgbClr val="002060"/>
                </a:solidFill>
                <a:latin typeface="Arial" panose="020B0604020202020204" pitchFamily="34" charset="0"/>
                <a:cs typeface="Arial" panose="020B0604020202020204" pitchFamily="34" charset="0"/>
              </a:rPr>
              <a:t> </a:t>
            </a:r>
            <a:r>
              <a:rPr lang="ru-RU" sz="2000" b="1" dirty="0">
                <a:solidFill>
                  <a:srgbClr val="002060"/>
                </a:solidFill>
                <a:latin typeface="Arial" panose="020B0604020202020204" pitchFamily="34" charset="0"/>
                <a:cs typeface="Arial" panose="020B0604020202020204" pitchFamily="34" charset="0"/>
              </a:rPr>
              <a:t>«О проведении </a:t>
            </a:r>
            <a:r>
              <a:rPr lang="ru-RU" sz="2000" b="1" dirty="0" smtClean="0">
                <a:solidFill>
                  <a:srgbClr val="002060"/>
                </a:solidFill>
                <a:latin typeface="Arial" panose="020B0604020202020204" pitchFamily="34" charset="0"/>
                <a:cs typeface="Arial" panose="020B0604020202020204" pitchFamily="34" charset="0"/>
              </a:rPr>
              <a:t>социально-психологического </a:t>
            </a:r>
            <a:r>
              <a:rPr lang="ru-RU" sz="2000" b="1" dirty="0">
                <a:solidFill>
                  <a:srgbClr val="002060"/>
                </a:solidFill>
                <a:latin typeface="Arial" panose="020B0604020202020204" pitchFamily="34" charset="0"/>
                <a:cs typeface="Arial" panose="020B0604020202020204" pitchFamily="34" charset="0"/>
              </a:rPr>
              <a:t>тестирования обучающихся в </a:t>
            </a:r>
            <a:r>
              <a:rPr lang="ru-RU" sz="2000" b="1" dirty="0" smtClean="0">
                <a:solidFill>
                  <a:srgbClr val="002060"/>
                </a:solidFill>
                <a:latin typeface="Arial" panose="020B0604020202020204" pitchFamily="34" charset="0"/>
                <a:cs typeface="Arial" panose="020B0604020202020204" pitchFamily="34" charset="0"/>
              </a:rPr>
              <a:t>общеобразовательных организациях</a:t>
            </a:r>
            <a:r>
              <a:rPr lang="ru-RU" sz="2000" b="1" dirty="0">
                <a:solidFill>
                  <a:srgbClr val="002060"/>
                </a:solidFill>
                <a:latin typeface="Arial" panose="020B0604020202020204" pitchFamily="34" charset="0"/>
                <a:cs typeface="Arial" panose="020B0604020202020204" pitchFamily="34" charset="0"/>
              </a:rPr>
              <a:t>, профессиональных образовательных организациях </a:t>
            </a:r>
            <a:r>
              <a:rPr lang="ru-RU" sz="2000" b="1" dirty="0" smtClean="0">
                <a:solidFill>
                  <a:srgbClr val="002060"/>
                </a:solidFill>
                <a:latin typeface="Arial" panose="020B0604020202020204" pitchFamily="34" charset="0"/>
                <a:cs typeface="Arial" panose="020B0604020202020204" pitchFamily="34" charset="0"/>
              </a:rPr>
              <a:t>и </a:t>
            </a:r>
            <a:r>
              <a:rPr lang="ru-RU" sz="2000" b="1" dirty="0">
                <a:solidFill>
                  <a:srgbClr val="002060"/>
                </a:solidFill>
                <a:latin typeface="Arial" panose="020B0604020202020204" pitchFamily="34" charset="0"/>
                <a:cs typeface="Arial" panose="020B0604020202020204" pitchFamily="34" charset="0"/>
              </a:rPr>
              <a:t>образовательных организациях высшего образования, расположенных </a:t>
            </a:r>
          </a:p>
          <a:p>
            <a:pPr algn="just"/>
            <a:r>
              <a:rPr lang="ru-RU" sz="2000" b="1" dirty="0">
                <a:solidFill>
                  <a:srgbClr val="002060"/>
                </a:solidFill>
                <a:latin typeface="Arial" panose="020B0604020202020204" pitchFamily="34" charset="0"/>
                <a:cs typeface="Arial" panose="020B0604020202020204" pitchFamily="34" charset="0"/>
              </a:rPr>
              <a:t>на территории Пермского края в 2023/2024 учебном году»</a:t>
            </a:r>
          </a:p>
        </p:txBody>
      </p:sp>
      <p:pic>
        <p:nvPicPr>
          <p:cNvPr id="41" name="Picture 6">
            <a:extLst>
              <a:ext uri="{FF2B5EF4-FFF2-40B4-BE49-F238E27FC236}">
                <a16:creationId xmlns:a16="http://schemas.microsoft.com/office/drawing/2014/main" xmlns="" id="{3BE84C20-1708-34E8-2EE2-5E478F17894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9717" y="2264829"/>
            <a:ext cx="502019" cy="378862"/>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p:cNvSpPr txBox="1"/>
          <p:nvPr/>
        </p:nvSpPr>
        <p:spPr>
          <a:xfrm>
            <a:off x="0" y="6522490"/>
            <a:ext cx="12192000" cy="369332"/>
          </a:xfrm>
          <a:prstGeom prst="rect">
            <a:avLst/>
          </a:prstGeom>
          <a:solidFill>
            <a:schemeClr val="accent1">
              <a:lumMod val="40000"/>
              <a:lumOff val="60000"/>
            </a:schemeClr>
          </a:solidFill>
        </p:spPr>
        <p:txBody>
          <a:bodyPr wrap="square" rtlCol="0">
            <a:spAutoFit/>
          </a:bodyPr>
          <a:lstStyle/>
          <a:p>
            <a:pPr>
              <a:lnSpc>
                <a:spcPct val="150000"/>
              </a:lnSpc>
            </a:pPr>
            <a:r>
              <a:rPr lang="ru-RU" sz="1200" dirty="0">
                <a:latin typeface="Arial" panose="020B0604020202020204" pitchFamily="34" charset="0"/>
                <a:cs typeface="Arial" panose="020B0604020202020204" pitchFamily="34" charset="0"/>
              </a:rPr>
              <a:t>          Управление образования администрации Кунгурского муниципального округа Пермского края</a:t>
            </a:r>
          </a:p>
        </p:txBody>
      </p:sp>
      <p:pic>
        <p:nvPicPr>
          <p:cNvPr id="16" name="Рисунок 15">
            <a:extLst>
              <a:ext uri="{FF2B5EF4-FFF2-40B4-BE49-F238E27FC236}">
                <a16:creationId xmlns:a16="http://schemas.microsoft.com/office/drawing/2014/main" xmlns="" id="{E4A9C340-F7E9-B77A-B65A-E38ADD9F7F8F}"/>
              </a:ext>
            </a:extLst>
          </p:cNvPr>
          <p:cNvPicPr>
            <a:picLocks noChangeAspect="1"/>
          </p:cNvPicPr>
          <p:nvPr/>
        </p:nvPicPr>
        <p:blipFill>
          <a:blip r:embed="rId3"/>
          <a:stretch>
            <a:fillRect/>
          </a:stretch>
        </p:blipFill>
        <p:spPr>
          <a:xfrm>
            <a:off x="105902" y="6491673"/>
            <a:ext cx="206300" cy="366327"/>
          </a:xfrm>
          <a:prstGeom prst="rect">
            <a:avLst/>
          </a:prstGeom>
        </p:spPr>
      </p:pic>
      <p:pic>
        <p:nvPicPr>
          <p:cNvPr id="18" name="Picture 6">
            <a:extLst>
              <a:ext uri="{FF2B5EF4-FFF2-40B4-BE49-F238E27FC236}">
                <a16:creationId xmlns:a16="http://schemas.microsoft.com/office/drawing/2014/main" xmlns="" id="{3BE84C20-1708-34E8-2EE2-5E478F17894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9716" y="2723659"/>
            <a:ext cx="502019" cy="378862"/>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6">
            <a:extLst>
              <a:ext uri="{FF2B5EF4-FFF2-40B4-BE49-F238E27FC236}">
                <a16:creationId xmlns:a16="http://schemas.microsoft.com/office/drawing/2014/main" xmlns="" id="{3BE84C20-1708-34E8-2EE2-5E478F17894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0997" y="3226331"/>
            <a:ext cx="502019" cy="37886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xmlns="" id="{674B54F3-4DB5-F054-2FB7-05A76F98956C}"/>
              </a:ext>
            </a:extLst>
          </p:cNvPr>
          <p:cNvSpPr txBox="1"/>
          <p:nvPr/>
        </p:nvSpPr>
        <p:spPr>
          <a:xfrm>
            <a:off x="911912" y="2294189"/>
            <a:ext cx="11859560" cy="400110"/>
          </a:xfrm>
          <a:prstGeom prst="rect">
            <a:avLst/>
          </a:prstGeom>
          <a:noFill/>
        </p:spPr>
        <p:txBody>
          <a:bodyPr wrap="square" rtlCol="0">
            <a:spAutoFit/>
          </a:bodyPr>
          <a:lstStyle/>
          <a:p>
            <a:r>
              <a:rPr lang="ru-RU" sz="2000" dirty="0" smtClean="0">
                <a:solidFill>
                  <a:srgbClr val="002060"/>
                </a:solidFill>
                <a:latin typeface="Arial" panose="020B0604020202020204" pitchFamily="34" charset="0"/>
                <a:cs typeface="Arial" panose="020B0604020202020204" pitchFamily="34" charset="0"/>
              </a:rPr>
              <a:t>В мониторинге приняли участие </a:t>
            </a:r>
            <a:r>
              <a:rPr lang="ru-RU" sz="2000" dirty="0" smtClean="0">
                <a:solidFill>
                  <a:srgbClr val="FF0000"/>
                </a:solidFill>
                <a:latin typeface="Arial" panose="020B0604020202020204" pitchFamily="34" charset="0"/>
                <a:cs typeface="Arial" panose="020B0604020202020204" pitchFamily="34" charset="0"/>
              </a:rPr>
              <a:t>24 </a:t>
            </a:r>
            <a:r>
              <a:rPr lang="ru-RU" sz="2000" dirty="0" smtClean="0">
                <a:solidFill>
                  <a:srgbClr val="002060"/>
                </a:solidFill>
                <a:latin typeface="Arial" panose="020B0604020202020204" pitchFamily="34" charset="0"/>
                <a:cs typeface="Arial" panose="020B0604020202020204" pitchFamily="34" charset="0"/>
              </a:rPr>
              <a:t>ОО</a:t>
            </a:r>
            <a:endParaRPr lang="ru-RU" sz="2000" dirty="0">
              <a:solidFill>
                <a:srgbClr val="002060"/>
              </a:solidFill>
              <a:latin typeface="Arial" panose="020B0604020202020204" pitchFamily="34" charset="0"/>
              <a:cs typeface="Arial" panose="020B0604020202020204" pitchFamily="34" charset="0"/>
            </a:endParaRPr>
          </a:p>
        </p:txBody>
      </p:sp>
      <p:sp>
        <p:nvSpPr>
          <p:cNvPr id="2" name="Овал 1"/>
          <p:cNvSpPr/>
          <p:nvPr/>
        </p:nvSpPr>
        <p:spPr>
          <a:xfrm>
            <a:off x="9382698" y="5590348"/>
            <a:ext cx="2809302" cy="11652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dirty="0" smtClean="0"/>
              <a:t>СПТ</a:t>
            </a:r>
            <a:endParaRPr lang="ru-RU" sz="3200" b="1" dirty="0"/>
          </a:p>
        </p:txBody>
      </p:sp>
      <p:sp>
        <p:nvSpPr>
          <p:cNvPr id="24" name="TextBox 23">
            <a:extLst>
              <a:ext uri="{FF2B5EF4-FFF2-40B4-BE49-F238E27FC236}">
                <a16:creationId xmlns:a16="http://schemas.microsoft.com/office/drawing/2014/main" xmlns="" id="{674B54F3-4DB5-F054-2FB7-05A76F98956C}"/>
              </a:ext>
            </a:extLst>
          </p:cNvPr>
          <p:cNvSpPr txBox="1"/>
          <p:nvPr/>
        </p:nvSpPr>
        <p:spPr>
          <a:xfrm>
            <a:off x="911912" y="2740286"/>
            <a:ext cx="11859560" cy="400110"/>
          </a:xfrm>
          <a:prstGeom prst="rect">
            <a:avLst/>
          </a:prstGeom>
          <a:noFill/>
        </p:spPr>
        <p:txBody>
          <a:bodyPr wrap="square" rtlCol="0">
            <a:spAutoFit/>
          </a:bodyPr>
          <a:lstStyle/>
          <a:p>
            <a:r>
              <a:rPr lang="ru-RU" sz="2000" dirty="0" smtClean="0">
                <a:solidFill>
                  <a:srgbClr val="FF0000"/>
                </a:solidFill>
                <a:latin typeface="Arial" panose="020B0604020202020204" pitchFamily="34" charset="0"/>
                <a:cs typeface="Arial" panose="020B0604020202020204" pitchFamily="34" charset="0"/>
              </a:rPr>
              <a:t>30</a:t>
            </a:r>
            <a:r>
              <a:rPr lang="ru-RU" sz="2000" dirty="0" smtClean="0">
                <a:solidFill>
                  <a:srgbClr val="002060"/>
                </a:solidFill>
                <a:latin typeface="Arial" panose="020B0604020202020204" pitchFamily="34" charset="0"/>
                <a:cs typeface="Arial" panose="020B0604020202020204" pitchFamily="34" charset="0"/>
              </a:rPr>
              <a:t> социальных партнеров в организации профилактической работы</a:t>
            </a:r>
            <a:endParaRPr lang="ru-RU" sz="2000" dirty="0">
              <a:solidFill>
                <a:srgbClr val="002060"/>
              </a:solidFill>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xmlns="" id="{674B54F3-4DB5-F054-2FB7-05A76F98956C}"/>
              </a:ext>
            </a:extLst>
          </p:cNvPr>
          <p:cNvSpPr txBox="1"/>
          <p:nvPr/>
        </p:nvSpPr>
        <p:spPr>
          <a:xfrm>
            <a:off x="911912" y="3241985"/>
            <a:ext cx="11859560" cy="400110"/>
          </a:xfrm>
          <a:prstGeom prst="rect">
            <a:avLst/>
          </a:prstGeom>
          <a:noFill/>
        </p:spPr>
        <p:txBody>
          <a:bodyPr wrap="square" rtlCol="0">
            <a:spAutoFit/>
          </a:bodyPr>
          <a:lstStyle/>
          <a:p>
            <a:r>
              <a:rPr lang="ru-RU" sz="2000" dirty="0" smtClean="0">
                <a:solidFill>
                  <a:srgbClr val="FF0000"/>
                </a:solidFill>
                <a:latin typeface="Arial" panose="020B0604020202020204" pitchFamily="34" charset="0"/>
                <a:cs typeface="Arial" panose="020B0604020202020204" pitchFamily="34" charset="0"/>
              </a:rPr>
              <a:t>МАОУ «</a:t>
            </a:r>
            <a:r>
              <a:rPr lang="ru-RU" sz="2000" dirty="0" err="1" smtClean="0">
                <a:solidFill>
                  <a:srgbClr val="FF0000"/>
                </a:solidFill>
                <a:latin typeface="Arial" panose="020B0604020202020204" pitchFamily="34" charset="0"/>
                <a:cs typeface="Arial" panose="020B0604020202020204" pitchFamily="34" charset="0"/>
              </a:rPr>
              <a:t>Троельжанская</a:t>
            </a:r>
            <a:r>
              <a:rPr lang="ru-RU" sz="2000" dirty="0" smtClean="0">
                <a:solidFill>
                  <a:srgbClr val="FF0000"/>
                </a:solidFill>
                <a:latin typeface="Arial" panose="020B0604020202020204" pitchFamily="34" charset="0"/>
                <a:cs typeface="Arial" panose="020B0604020202020204" pitchFamily="34" charset="0"/>
              </a:rPr>
              <a:t> СОШ», МАОУ «Троицкая СОШ»</a:t>
            </a:r>
            <a:endParaRPr lang="ru-RU" sz="2000" dirty="0">
              <a:solidFill>
                <a:srgbClr val="002060"/>
              </a:solidFill>
              <a:latin typeface="Arial" panose="020B0604020202020204" pitchFamily="34" charset="0"/>
              <a:cs typeface="Arial" panose="020B0604020202020204" pitchFamily="34" charset="0"/>
            </a:endParaRPr>
          </a:p>
        </p:txBody>
      </p:sp>
      <p:sp>
        <p:nvSpPr>
          <p:cNvPr id="5" name="Прямоугольник 4"/>
          <p:cNvSpPr/>
          <p:nvPr/>
        </p:nvSpPr>
        <p:spPr>
          <a:xfrm>
            <a:off x="705081" y="3849561"/>
            <a:ext cx="7282148" cy="246310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27" name="TextBox 26"/>
          <p:cNvSpPr txBox="1"/>
          <p:nvPr/>
        </p:nvSpPr>
        <p:spPr>
          <a:xfrm>
            <a:off x="911912" y="3969890"/>
            <a:ext cx="6943115" cy="1477328"/>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ru-RU" b="1" dirty="0" smtClean="0">
                <a:solidFill>
                  <a:prstClr val="black"/>
                </a:solidFill>
                <a:latin typeface="Calibri" panose="020F0502020204030204"/>
              </a:rPr>
              <a:t>Первичная профилактика употребления ПАВ несовершеннолетними</a:t>
            </a:r>
            <a:r>
              <a:rPr kumimoji="0" lang="ru-RU" sz="1800" b="1" i="0" u="none" strike="noStrike" kern="1200" cap="none" spc="0" normalizeH="0" baseline="0" noProof="0" dirty="0" smtClean="0">
                <a:ln>
                  <a:noFill/>
                </a:ln>
                <a:solidFill>
                  <a:prstClr val="black"/>
                </a:solidFill>
                <a:effectLst/>
                <a:uLnTx/>
                <a:uFillTx/>
                <a:latin typeface="Calibri" panose="020F0502020204030204"/>
              </a:rPr>
              <a:t> (ресурсы воспитания=профилактика)</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ru-RU" b="1" noProof="0" dirty="0" smtClean="0">
                <a:solidFill>
                  <a:prstClr val="black"/>
                </a:solidFill>
                <a:latin typeface="Calibri" panose="020F0502020204030204"/>
              </a:rPr>
              <a:t>Ответственный за реализацию мероприятий СПТ социальный педагог</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ru-RU" b="1" noProof="0" dirty="0" smtClean="0">
                <a:solidFill>
                  <a:prstClr val="black"/>
                </a:solidFill>
                <a:latin typeface="Calibri" panose="020F0502020204030204"/>
              </a:rPr>
              <a:t>Административный контроль</a:t>
            </a:r>
            <a:endParaRPr kumimoji="0" lang="ru-RU" sz="1800" b="1" i="0" u="none" strike="noStrike" kern="1200" cap="none" spc="0" normalizeH="0" baseline="0" noProof="0" dirty="0">
              <a:ln>
                <a:noFill/>
              </a:ln>
              <a:solidFill>
                <a:prstClr val="black"/>
              </a:solidFill>
              <a:effectLst/>
              <a:uLnTx/>
              <a:uFillTx/>
              <a:latin typeface="Calibri" panose="020F0502020204030204"/>
            </a:endParaRPr>
          </a:p>
        </p:txBody>
      </p:sp>
    </p:spTree>
    <p:extLst>
      <p:ext uri="{BB962C8B-B14F-4D97-AF65-F5344CB8AC3E}">
        <p14:creationId xmlns:p14="http://schemas.microsoft.com/office/powerpoint/2010/main" val="27793673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Прямоугольник 16"/>
          <p:cNvSpPr/>
          <p:nvPr/>
        </p:nvSpPr>
        <p:spPr>
          <a:xfrm>
            <a:off x="0" y="-141437"/>
            <a:ext cx="12192000" cy="1073701"/>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21" name="Рисунок 20"/>
          <p:cNvPicPr>
            <a:picLocks noChangeAspect="1"/>
          </p:cNvPicPr>
          <p:nvPr/>
        </p:nvPicPr>
        <p:blipFill>
          <a:blip r:embed="rId3"/>
          <a:stretch>
            <a:fillRect/>
          </a:stretch>
        </p:blipFill>
        <p:spPr>
          <a:xfrm>
            <a:off x="57052" y="6525495"/>
            <a:ext cx="206300" cy="366327"/>
          </a:xfrm>
          <a:prstGeom prst="rect">
            <a:avLst/>
          </a:prstGeom>
        </p:spPr>
      </p:pic>
      <p:sp>
        <p:nvSpPr>
          <p:cNvPr id="26" name="TextBox 25">
            <a:extLst>
              <a:ext uri="{FF2B5EF4-FFF2-40B4-BE49-F238E27FC236}">
                <a16:creationId xmlns:a16="http://schemas.microsoft.com/office/drawing/2014/main" xmlns="" id="{674B54F3-4DB5-F054-2FB7-05A76F98956C}"/>
              </a:ext>
            </a:extLst>
          </p:cNvPr>
          <p:cNvSpPr txBox="1"/>
          <p:nvPr/>
        </p:nvSpPr>
        <p:spPr>
          <a:xfrm>
            <a:off x="181876" y="-14135"/>
            <a:ext cx="11859560" cy="1877437"/>
          </a:xfrm>
          <a:prstGeom prst="rect">
            <a:avLst/>
          </a:prstGeom>
          <a:noFill/>
        </p:spPr>
        <p:txBody>
          <a:bodyPr wrap="square" rtlCol="0">
            <a:spAutoFit/>
          </a:bodyPr>
          <a:lstStyle/>
          <a:p>
            <a:pPr lvl="0" algn="ctr"/>
            <a:r>
              <a:rPr kumimoji="0" lang="ru-RU" sz="28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П</a:t>
            </a:r>
            <a:r>
              <a:rPr kumimoji="0" lang="ru-RU" sz="2800" b="1" i="0" u="none" strike="noStrike" kern="1200" cap="none" spc="0" normalizeH="0" baseline="0" noProof="0" dirty="0" smtClean="0">
                <a:ln>
                  <a:noFill/>
                </a:ln>
                <a:solidFill>
                  <a:srgbClr val="002060"/>
                </a:solidFill>
                <a:effectLst/>
                <a:uLnTx/>
                <a:uFillTx/>
                <a:latin typeface="Arial" panose="020B0604020202020204" pitchFamily="34" charset="0"/>
                <a:ea typeface="+mn-ea"/>
                <a:cs typeface="Arial" panose="020B0604020202020204" pitchFamily="34" charset="0"/>
              </a:rPr>
              <a:t>риказ </a:t>
            </a:r>
            <a:r>
              <a:rPr kumimoji="0" lang="ru-RU" sz="28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Министерства образования и науки Пермского края </a:t>
            </a:r>
            <a:endParaRPr kumimoji="0" lang="ru-RU" sz="2800" b="1" i="0" u="none" strike="noStrike" kern="1200" cap="none" spc="0" normalizeH="0" baseline="0" noProof="0" dirty="0" smtClean="0">
              <a:ln>
                <a:noFill/>
              </a:ln>
              <a:solidFill>
                <a:srgbClr val="002060"/>
              </a:solidFill>
              <a:effectLst/>
              <a:uLnTx/>
              <a:uFillTx/>
              <a:latin typeface="Arial" panose="020B0604020202020204" pitchFamily="34" charset="0"/>
              <a:ea typeface="+mn-ea"/>
              <a:cs typeface="Arial" panose="020B0604020202020204" pitchFamily="34" charset="0"/>
            </a:endParaRPr>
          </a:p>
          <a:p>
            <a:pPr lvl="0" algn="ctr"/>
            <a:r>
              <a:rPr lang="ru-RU" sz="2800" b="1" dirty="0" smtClean="0">
                <a:solidFill>
                  <a:srgbClr val="002060"/>
                </a:solidFill>
                <a:latin typeface="Arial" panose="020B0604020202020204" pitchFamily="34" charset="0"/>
                <a:cs typeface="Arial" panose="020B0604020202020204" pitchFamily="34" charset="0"/>
              </a:rPr>
              <a:t>от  27.07.2023  </a:t>
            </a:r>
            <a:r>
              <a:rPr lang="ru-RU" sz="2800" b="1" dirty="0">
                <a:solidFill>
                  <a:srgbClr val="002060"/>
                </a:solidFill>
                <a:latin typeface="Arial" panose="020B0604020202020204" pitchFamily="34" charset="0"/>
                <a:cs typeface="Arial" panose="020B0604020202020204" pitchFamily="34" charset="0"/>
              </a:rPr>
              <a:t>№ </a:t>
            </a:r>
            <a:r>
              <a:rPr lang="ru-RU" sz="2800" b="1" dirty="0" smtClean="0">
                <a:solidFill>
                  <a:srgbClr val="002060"/>
                </a:solidFill>
                <a:latin typeface="Arial" panose="020B0604020202020204" pitchFamily="34" charset="0"/>
                <a:cs typeface="Arial" panose="020B0604020202020204" pitchFamily="34" charset="0"/>
              </a:rPr>
              <a:t>26-01-06-687</a:t>
            </a:r>
          </a:p>
          <a:p>
            <a:pPr lvl="0" algn="just"/>
            <a:r>
              <a:rPr lang="ru-RU" sz="2000" b="1" dirty="0" smtClean="0">
                <a:solidFill>
                  <a:srgbClr val="002060"/>
                </a:solidFill>
                <a:latin typeface="Arial" panose="020B0604020202020204" pitchFamily="34" charset="0"/>
                <a:cs typeface="Arial" panose="020B0604020202020204" pitchFamily="34" charset="0"/>
              </a:rPr>
              <a:t>«</a:t>
            </a:r>
            <a:r>
              <a:rPr lang="ru-RU" sz="2000" b="1" dirty="0">
                <a:solidFill>
                  <a:srgbClr val="002060"/>
                </a:solidFill>
                <a:latin typeface="Arial" panose="020B0604020202020204" pitchFamily="34" charset="0"/>
                <a:cs typeface="Arial" panose="020B0604020202020204" pitchFamily="34" charset="0"/>
              </a:rPr>
              <a:t>О проведении </a:t>
            </a:r>
            <a:r>
              <a:rPr lang="ru-RU" sz="2000" b="1" dirty="0" smtClean="0">
                <a:solidFill>
                  <a:srgbClr val="002060"/>
                </a:solidFill>
                <a:latin typeface="Arial" panose="020B0604020202020204" pitchFamily="34" charset="0"/>
                <a:cs typeface="Arial" panose="020B0604020202020204" pitchFamily="34" charset="0"/>
              </a:rPr>
              <a:t>психолого-педагогического </a:t>
            </a:r>
            <a:r>
              <a:rPr lang="ru-RU" sz="2000" b="1" dirty="0">
                <a:solidFill>
                  <a:srgbClr val="002060"/>
                </a:solidFill>
                <a:latin typeface="Arial" panose="020B0604020202020204" pitchFamily="34" charset="0"/>
                <a:cs typeface="Arial" panose="020B0604020202020204" pitchFamily="34" charset="0"/>
              </a:rPr>
              <a:t>обследования и профилактике суицидального поведения </a:t>
            </a:r>
            <a:r>
              <a:rPr lang="ru-RU" sz="2000" b="1" dirty="0" smtClean="0">
                <a:solidFill>
                  <a:srgbClr val="002060"/>
                </a:solidFill>
                <a:latin typeface="Arial" panose="020B0604020202020204" pitchFamily="34" charset="0"/>
                <a:cs typeface="Arial" panose="020B0604020202020204" pitchFamily="34" charset="0"/>
              </a:rPr>
              <a:t>обучающихся </a:t>
            </a:r>
            <a:r>
              <a:rPr lang="ru-RU" sz="2000" b="1" dirty="0">
                <a:solidFill>
                  <a:srgbClr val="002060"/>
                </a:solidFill>
                <a:latin typeface="Arial" panose="020B0604020202020204" pitchFamily="34" charset="0"/>
                <a:cs typeface="Arial" panose="020B0604020202020204" pitchFamily="34" charset="0"/>
              </a:rPr>
              <a:t>образовательных организаций, расположенных на территории </a:t>
            </a:r>
          </a:p>
          <a:p>
            <a:pPr lvl="0" algn="just"/>
            <a:r>
              <a:rPr lang="ru-RU" sz="2000" b="1" dirty="0">
                <a:solidFill>
                  <a:srgbClr val="002060"/>
                </a:solidFill>
                <a:latin typeface="Arial" panose="020B0604020202020204" pitchFamily="34" charset="0"/>
                <a:cs typeface="Arial" panose="020B0604020202020204" pitchFamily="34" charset="0"/>
              </a:rPr>
              <a:t>Пермского края в 2023/2024 учебном году</a:t>
            </a:r>
            <a:r>
              <a:rPr lang="ru-RU" sz="2000" b="1" dirty="0" smtClean="0">
                <a:solidFill>
                  <a:srgbClr val="002060"/>
                </a:solidFill>
                <a:latin typeface="Arial" panose="020B0604020202020204" pitchFamily="34" charset="0"/>
                <a:cs typeface="Arial" panose="020B0604020202020204" pitchFamily="34" charset="0"/>
              </a:rPr>
              <a:t>»</a:t>
            </a:r>
            <a:endParaRPr kumimoji="0" lang="ru-RU" sz="2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p:txBody>
      </p:sp>
      <p:pic>
        <p:nvPicPr>
          <p:cNvPr id="41" name="Picture 6">
            <a:extLst>
              <a:ext uri="{FF2B5EF4-FFF2-40B4-BE49-F238E27FC236}">
                <a16:creationId xmlns:a16="http://schemas.microsoft.com/office/drawing/2014/main" xmlns="" id="{3BE84C20-1708-34E8-2EE2-5E478F17894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342" y="1801173"/>
            <a:ext cx="502019" cy="378862"/>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p:cNvSpPr txBox="1"/>
          <p:nvPr/>
        </p:nvSpPr>
        <p:spPr>
          <a:xfrm>
            <a:off x="0" y="6522490"/>
            <a:ext cx="12192000" cy="369332"/>
          </a:xfrm>
          <a:prstGeom prst="rect">
            <a:avLst/>
          </a:prstGeom>
          <a:solidFill>
            <a:schemeClr val="accent1">
              <a:lumMod val="40000"/>
              <a:lumOff val="60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ru-RU"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Управление образования администрации Кунгурского муниципального округа Пермского края</a:t>
            </a:r>
          </a:p>
        </p:txBody>
      </p:sp>
      <p:pic>
        <p:nvPicPr>
          <p:cNvPr id="16" name="Рисунок 15">
            <a:extLst>
              <a:ext uri="{FF2B5EF4-FFF2-40B4-BE49-F238E27FC236}">
                <a16:creationId xmlns:a16="http://schemas.microsoft.com/office/drawing/2014/main" xmlns="" id="{E4A9C340-F7E9-B77A-B65A-E38ADD9F7F8F}"/>
              </a:ext>
            </a:extLst>
          </p:cNvPr>
          <p:cNvPicPr>
            <a:picLocks noChangeAspect="1"/>
          </p:cNvPicPr>
          <p:nvPr/>
        </p:nvPicPr>
        <p:blipFill>
          <a:blip r:embed="rId3"/>
          <a:stretch>
            <a:fillRect/>
          </a:stretch>
        </p:blipFill>
        <p:spPr>
          <a:xfrm>
            <a:off x="105902" y="6491673"/>
            <a:ext cx="206300" cy="366327"/>
          </a:xfrm>
          <a:prstGeom prst="rect">
            <a:avLst/>
          </a:prstGeom>
        </p:spPr>
      </p:pic>
      <p:pic>
        <p:nvPicPr>
          <p:cNvPr id="18" name="Picture 6">
            <a:extLst>
              <a:ext uri="{FF2B5EF4-FFF2-40B4-BE49-F238E27FC236}">
                <a16:creationId xmlns:a16="http://schemas.microsoft.com/office/drawing/2014/main" xmlns="" id="{3BE84C20-1708-34E8-2EE2-5E478F17894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483" y="2162626"/>
            <a:ext cx="502019" cy="378862"/>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6">
            <a:extLst>
              <a:ext uri="{FF2B5EF4-FFF2-40B4-BE49-F238E27FC236}">
                <a16:creationId xmlns:a16="http://schemas.microsoft.com/office/drawing/2014/main" xmlns="" id="{3BE84C20-1708-34E8-2EE2-5E478F17894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483" y="2493156"/>
            <a:ext cx="502019" cy="37886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xmlns="" id="{674B54F3-4DB5-F054-2FB7-05A76F98956C}"/>
              </a:ext>
            </a:extLst>
          </p:cNvPr>
          <p:cNvSpPr txBox="1"/>
          <p:nvPr/>
        </p:nvSpPr>
        <p:spPr>
          <a:xfrm>
            <a:off x="514361" y="1788891"/>
            <a:ext cx="47296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600" i="0" u="none" strike="noStrike" kern="1200" cap="none" spc="0" normalizeH="0" baseline="0" noProof="0" dirty="0" smtClean="0">
                <a:ln>
                  <a:noFill/>
                </a:ln>
                <a:solidFill>
                  <a:srgbClr val="002060"/>
                </a:solidFill>
                <a:effectLst/>
                <a:uLnTx/>
                <a:uFillTx/>
                <a:latin typeface="Arial" panose="020B0604020202020204" pitchFamily="34" charset="0"/>
                <a:ea typeface="+mn-ea"/>
                <a:cs typeface="Arial" panose="020B0604020202020204" pitchFamily="34" charset="0"/>
              </a:rPr>
              <a:t>В мониторинге приняли участие </a:t>
            </a:r>
            <a:r>
              <a:rPr kumimoji="0" lang="ru-RU" sz="1600"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24 </a:t>
            </a:r>
            <a:r>
              <a:rPr kumimoji="0" lang="ru-RU" sz="1600" i="0" u="none" strike="noStrike" kern="1200" cap="none" spc="0" normalizeH="0" baseline="0" noProof="0" dirty="0" smtClean="0">
                <a:ln>
                  <a:noFill/>
                </a:ln>
                <a:solidFill>
                  <a:srgbClr val="002060"/>
                </a:solidFill>
                <a:effectLst/>
                <a:uLnTx/>
                <a:uFillTx/>
                <a:latin typeface="Arial" panose="020B0604020202020204" pitchFamily="34" charset="0"/>
                <a:ea typeface="+mn-ea"/>
                <a:cs typeface="Arial" panose="020B0604020202020204" pitchFamily="34" charset="0"/>
              </a:rPr>
              <a:t>ОО</a:t>
            </a:r>
            <a:endParaRPr kumimoji="0" lang="ru-RU" sz="160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p:txBody>
      </p:sp>
      <p:sp>
        <p:nvSpPr>
          <p:cNvPr id="2" name="Овал 1"/>
          <p:cNvSpPr/>
          <p:nvPr/>
        </p:nvSpPr>
        <p:spPr>
          <a:xfrm>
            <a:off x="9407123" y="5732122"/>
            <a:ext cx="2809302" cy="11652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smtClean="0">
                <a:solidFill>
                  <a:prstClr val="white"/>
                </a:solidFill>
                <a:latin typeface="Calibri" panose="020F0502020204030204"/>
              </a:rPr>
              <a:t>ППО</a:t>
            </a:r>
            <a:endParaRPr kumimoji="0" lang="ru-RU" sz="32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xmlns="" id="{674B54F3-4DB5-F054-2FB7-05A76F98956C}"/>
              </a:ext>
            </a:extLst>
          </p:cNvPr>
          <p:cNvSpPr txBox="1"/>
          <p:nvPr/>
        </p:nvSpPr>
        <p:spPr>
          <a:xfrm>
            <a:off x="563211" y="2057769"/>
            <a:ext cx="8481637"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600" dirty="0" smtClean="0">
                <a:solidFill>
                  <a:schemeClr val="accent1">
                    <a:lumMod val="50000"/>
                  </a:schemeClr>
                </a:solidFill>
                <a:latin typeface="Arial" panose="020B0604020202020204" pitchFamily="34" charset="0"/>
                <a:cs typeface="Arial" panose="020B0604020202020204" pitchFamily="34" charset="0"/>
              </a:rPr>
              <a:t>Планы и программы по профилактике суицидального поведения реализованы в </a:t>
            </a:r>
            <a:r>
              <a:rPr lang="ru-RU" sz="1600" dirty="0" smtClean="0">
                <a:solidFill>
                  <a:srgbClr val="FF0000"/>
                </a:solidFill>
                <a:latin typeface="Arial" panose="020B0604020202020204" pitchFamily="34" charset="0"/>
                <a:cs typeface="Arial" panose="020B0604020202020204" pitchFamily="34" charset="0"/>
              </a:rPr>
              <a:t>24 </a:t>
            </a:r>
            <a:r>
              <a:rPr lang="ru-RU" sz="1600" dirty="0" smtClean="0">
                <a:solidFill>
                  <a:schemeClr val="accent1">
                    <a:lumMod val="50000"/>
                  </a:schemeClr>
                </a:solidFill>
                <a:latin typeface="Arial" panose="020B0604020202020204" pitchFamily="34" charset="0"/>
                <a:cs typeface="Arial" panose="020B0604020202020204" pitchFamily="34" charset="0"/>
              </a:rPr>
              <a:t>ОО</a:t>
            </a:r>
            <a:endParaRPr kumimoji="0" lang="ru-RU" sz="1600" i="0" u="none" strike="noStrike" kern="1200" cap="none" spc="0" normalizeH="0" baseline="0" noProof="0" dirty="0">
              <a:ln>
                <a:noFill/>
              </a:ln>
              <a:solidFill>
                <a:schemeClr val="accent1">
                  <a:lumMod val="50000"/>
                </a:schemeClr>
              </a:solidFill>
              <a:effectLst/>
              <a:uLnTx/>
              <a:uFillTx/>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xmlns="" id="{674B54F3-4DB5-F054-2FB7-05A76F98956C}"/>
              </a:ext>
            </a:extLst>
          </p:cNvPr>
          <p:cNvSpPr txBox="1"/>
          <p:nvPr/>
        </p:nvSpPr>
        <p:spPr>
          <a:xfrm>
            <a:off x="502019" y="2416366"/>
            <a:ext cx="8747593" cy="1077218"/>
          </a:xfrm>
          <a:prstGeom prst="rect">
            <a:avLst/>
          </a:prstGeom>
          <a:noFill/>
        </p:spPr>
        <p:txBody>
          <a:bodyPr wrap="square" rtlCol="0">
            <a:spAutoFit/>
          </a:bodyPr>
          <a:lstStyle/>
          <a:p>
            <a:pPr lvl="0"/>
            <a:r>
              <a:rPr lang="ru-RU" sz="1600" dirty="0" smtClean="0">
                <a:solidFill>
                  <a:srgbClr val="FF0000"/>
                </a:solidFill>
                <a:latin typeface="Arial" panose="020B0604020202020204" pitchFamily="34" charset="0"/>
                <a:cs typeface="Arial" panose="020B0604020202020204" pitchFamily="34" charset="0"/>
              </a:rPr>
              <a:t>8 ОО (33%) </a:t>
            </a:r>
            <a:r>
              <a:rPr lang="ru-RU" sz="1600" dirty="0" smtClean="0">
                <a:solidFill>
                  <a:schemeClr val="accent1">
                    <a:lumMod val="50000"/>
                  </a:schemeClr>
                </a:solidFill>
                <a:latin typeface="Arial" panose="020B0604020202020204" pitchFamily="34" charset="0"/>
                <a:cs typeface="Arial" panose="020B0604020202020204" pitchFamily="34" charset="0"/>
              </a:rPr>
              <a:t>не привлекают социальных партнеров (</a:t>
            </a:r>
            <a:r>
              <a:rPr lang="ru-RU" sz="1600" dirty="0" smtClean="0">
                <a:solidFill>
                  <a:srgbClr val="FF0000"/>
                </a:solidFill>
                <a:latin typeface="Arial" panose="020B0604020202020204" pitchFamily="34" charset="0"/>
                <a:cs typeface="Arial" panose="020B0604020202020204" pitchFamily="34" charset="0"/>
              </a:rPr>
              <a:t>МАОУ </a:t>
            </a:r>
            <a:r>
              <a:rPr lang="ru-RU" sz="1600" dirty="0">
                <a:solidFill>
                  <a:srgbClr val="FF0000"/>
                </a:solidFill>
                <a:latin typeface="Arial" panose="020B0604020202020204" pitchFamily="34" charset="0"/>
                <a:cs typeface="Arial" panose="020B0604020202020204" pitchFamily="34" charset="0"/>
              </a:rPr>
              <a:t>«</a:t>
            </a:r>
            <a:r>
              <a:rPr lang="ru-RU" sz="1600" dirty="0" err="1">
                <a:solidFill>
                  <a:srgbClr val="FF0000"/>
                </a:solidFill>
                <a:latin typeface="Arial" panose="020B0604020202020204" pitchFamily="34" charset="0"/>
                <a:cs typeface="Arial" panose="020B0604020202020204" pitchFamily="34" charset="0"/>
              </a:rPr>
              <a:t>Ергачинская</a:t>
            </a:r>
            <a:r>
              <a:rPr lang="ru-RU" sz="1600" dirty="0">
                <a:solidFill>
                  <a:srgbClr val="FF0000"/>
                </a:solidFill>
                <a:latin typeface="Arial" panose="020B0604020202020204" pitchFamily="34" charset="0"/>
                <a:cs typeface="Arial" panose="020B0604020202020204" pitchFamily="34" charset="0"/>
              </a:rPr>
              <a:t> </a:t>
            </a:r>
            <a:r>
              <a:rPr lang="ru-RU" sz="1600" dirty="0" smtClean="0">
                <a:solidFill>
                  <a:srgbClr val="FF0000"/>
                </a:solidFill>
                <a:latin typeface="Arial" panose="020B0604020202020204" pitchFamily="34" charset="0"/>
                <a:cs typeface="Arial" panose="020B0604020202020204" pitchFamily="34" charset="0"/>
              </a:rPr>
              <a:t>СОШ», МАОУ </a:t>
            </a:r>
            <a:r>
              <a:rPr lang="ru-RU" sz="1600" dirty="0">
                <a:solidFill>
                  <a:srgbClr val="FF0000"/>
                </a:solidFill>
                <a:latin typeface="Arial" panose="020B0604020202020204" pitchFamily="34" charset="0"/>
                <a:cs typeface="Arial" panose="020B0604020202020204" pitchFamily="34" charset="0"/>
              </a:rPr>
              <a:t>«Комсомольская </a:t>
            </a:r>
            <a:r>
              <a:rPr lang="ru-RU" sz="1600" dirty="0" smtClean="0">
                <a:solidFill>
                  <a:srgbClr val="FF0000"/>
                </a:solidFill>
                <a:latin typeface="Arial" panose="020B0604020202020204" pitchFamily="34" charset="0"/>
                <a:cs typeface="Arial" panose="020B0604020202020204" pitchFamily="34" charset="0"/>
              </a:rPr>
              <a:t>СОШ», МАОУ </a:t>
            </a:r>
            <a:r>
              <a:rPr lang="ru-RU" sz="1600" dirty="0">
                <a:solidFill>
                  <a:srgbClr val="FF0000"/>
                </a:solidFill>
                <a:latin typeface="Arial" panose="020B0604020202020204" pitchFamily="34" charset="0"/>
                <a:cs typeface="Arial" panose="020B0604020202020204" pitchFamily="34" charset="0"/>
              </a:rPr>
              <a:t>«Лицей №1» г. </a:t>
            </a:r>
            <a:r>
              <a:rPr lang="ru-RU" sz="1600" dirty="0" smtClean="0">
                <a:solidFill>
                  <a:srgbClr val="FF0000"/>
                </a:solidFill>
                <a:latin typeface="Arial" panose="020B0604020202020204" pitchFamily="34" charset="0"/>
                <a:cs typeface="Arial" panose="020B0604020202020204" pitchFamily="34" charset="0"/>
              </a:rPr>
              <a:t>Кунгура, МАОУ </a:t>
            </a:r>
            <a:r>
              <a:rPr lang="ru-RU" sz="1600" dirty="0">
                <a:solidFill>
                  <a:srgbClr val="FF0000"/>
                </a:solidFill>
                <a:latin typeface="Arial" panose="020B0604020202020204" pitchFamily="34" charset="0"/>
                <a:cs typeface="Arial" panose="020B0604020202020204" pitchFamily="34" charset="0"/>
              </a:rPr>
              <a:t>«</a:t>
            </a:r>
            <a:r>
              <a:rPr lang="ru-RU" sz="1600" dirty="0" err="1">
                <a:solidFill>
                  <a:srgbClr val="FF0000"/>
                </a:solidFill>
                <a:latin typeface="Arial" panose="020B0604020202020204" pitchFamily="34" charset="0"/>
                <a:cs typeface="Arial" panose="020B0604020202020204" pitchFamily="34" charset="0"/>
              </a:rPr>
              <a:t>Сергинская</a:t>
            </a:r>
            <a:r>
              <a:rPr lang="ru-RU" sz="1600" dirty="0">
                <a:solidFill>
                  <a:srgbClr val="FF0000"/>
                </a:solidFill>
                <a:latin typeface="Arial" panose="020B0604020202020204" pitchFamily="34" charset="0"/>
                <a:cs typeface="Arial" panose="020B0604020202020204" pitchFamily="34" charset="0"/>
              </a:rPr>
              <a:t> </a:t>
            </a:r>
            <a:r>
              <a:rPr lang="ru-RU" sz="1600" dirty="0" smtClean="0">
                <a:solidFill>
                  <a:srgbClr val="FF0000"/>
                </a:solidFill>
                <a:latin typeface="Arial" panose="020B0604020202020204" pitchFamily="34" charset="0"/>
                <a:cs typeface="Arial" panose="020B0604020202020204" pitchFamily="34" charset="0"/>
              </a:rPr>
              <a:t>СОШ», МАОУ </a:t>
            </a:r>
            <a:r>
              <a:rPr lang="ru-RU" sz="1600" dirty="0">
                <a:solidFill>
                  <a:srgbClr val="FF0000"/>
                </a:solidFill>
                <a:latin typeface="Arial" panose="020B0604020202020204" pitchFamily="34" charset="0"/>
                <a:cs typeface="Arial" panose="020B0604020202020204" pitchFamily="34" charset="0"/>
              </a:rPr>
              <a:t>«</a:t>
            </a:r>
            <a:r>
              <a:rPr lang="ru-RU" sz="1600" dirty="0" err="1">
                <a:solidFill>
                  <a:srgbClr val="FF0000"/>
                </a:solidFill>
                <a:latin typeface="Arial" panose="020B0604020202020204" pitchFamily="34" charset="0"/>
                <a:cs typeface="Arial" panose="020B0604020202020204" pitchFamily="34" charset="0"/>
              </a:rPr>
              <a:t>Троельжанская</a:t>
            </a:r>
            <a:r>
              <a:rPr lang="ru-RU" sz="1600" dirty="0">
                <a:solidFill>
                  <a:srgbClr val="FF0000"/>
                </a:solidFill>
                <a:latin typeface="Arial" panose="020B0604020202020204" pitchFamily="34" charset="0"/>
                <a:cs typeface="Arial" panose="020B0604020202020204" pitchFamily="34" charset="0"/>
              </a:rPr>
              <a:t> </a:t>
            </a:r>
            <a:r>
              <a:rPr lang="ru-RU" sz="1600" dirty="0" smtClean="0">
                <a:solidFill>
                  <a:srgbClr val="FF0000"/>
                </a:solidFill>
                <a:latin typeface="Arial" panose="020B0604020202020204" pitchFamily="34" charset="0"/>
                <a:cs typeface="Arial" panose="020B0604020202020204" pitchFamily="34" charset="0"/>
              </a:rPr>
              <a:t>СОШ», МАОУ </a:t>
            </a:r>
            <a:r>
              <a:rPr lang="ru-RU" sz="1600" dirty="0">
                <a:solidFill>
                  <a:srgbClr val="FF0000"/>
                </a:solidFill>
                <a:latin typeface="Arial" panose="020B0604020202020204" pitchFamily="34" charset="0"/>
                <a:cs typeface="Arial" panose="020B0604020202020204" pitchFamily="34" charset="0"/>
              </a:rPr>
              <a:t>«Троицкая </a:t>
            </a:r>
            <a:r>
              <a:rPr lang="ru-RU" sz="1600" dirty="0" smtClean="0">
                <a:solidFill>
                  <a:srgbClr val="FF0000"/>
                </a:solidFill>
                <a:latin typeface="Arial" panose="020B0604020202020204" pitchFamily="34" charset="0"/>
                <a:cs typeface="Arial" panose="020B0604020202020204" pitchFamily="34" charset="0"/>
              </a:rPr>
              <a:t>ООШ», МАОУ </a:t>
            </a:r>
            <a:r>
              <a:rPr lang="ru-RU" sz="1600" dirty="0">
                <a:solidFill>
                  <a:srgbClr val="FF0000"/>
                </a:solidFill>
                <a:latin typeface="Arial" panose="020B0604020202020204" pitchFamily="34" charset="0"/>
                <a:cs typeface="Arial" panose="020B0604020202020204" pitchFamily="34" charset="0"/>
              </a:rPr>
              <a:t>«</a:t>
            </a:r>
            <a:r>
              <a:rPr lang="ru-RU" sz="1600" dirty="0" err="1">
                <a:solidFill>
                  <a:srgbClr val="FF0000"/>
                </a:solidFill>
                <a:latin typeface="Arial" panose="020B0604020202020204" pitchFamily="34" charset="0"/>
                <a:cs typeface="Arial" panose="020B0604020202020204" pitchFamily="34" charset="0"/>
              </a:rPr>
              <a:t>Усть-Туркская</a:t>
            </a:r>
            <a:r>
              <a:rPr lang="ru-RU" sz="1600" dirty="0">
                <a:solidFill>
                  <a:srgbClr val="FF0000"/>
                </a:solidFill>
                <a:latin typeface="Arial" panose="020B0604020202020204" pitchFamily="34" charset="0"/>
                <a:cs typeface="Arial" panose="020B0604020202020204" pitchFamily="34" charset="0"/>
              </a:rPr>
              <a:t> </a:t>
            </a:r>
            <a:r>
              <a:rPr lang="ru-RU" sz="1600" dirty="0" smtClean="0">
                <a:solidFill>
                  <a:srgbClr val="FF0000"/>
                </a:solidFill>
                <a:latin typeface="Arial" panose="020B0604020202020204" pitchFamily="34" charset="0"/>
                <a:cs typeface="Arial" panose="020B0604020202020204" pitchFamily="34" charset="0"/>
              </a:rPr>
              <a:t>СОШ», МАОУ </a:t>
            </a:r>
            <a:r>
              <a:rPr lang="ru-RU" sz="1600" dirty="0">
                <a:solidFill>
                  <a:srgbClr val="FF0000"/>
                </a:solidFill>
                <a:latin typeface="Arial" panose="020B0604020202020204" pitchFamily="34" charset="0"/>
                <a:cs typeface="Arial" panose="020B0604020202020204" pitchFamily="34" charset="0"/>
              </a:rPr>
              <a:t>«</a:t>
            </a:r>
            <a:r>
              <a:rPr lang="ru-RU" sz="1600" dirty="0" err="1">
                <a:solidFill>
                  <a:srgbClr val="FF0000"/>
                </a:solidFill>
                <a:latin typeface="Arial" panose="020B0604020202020204" pitchFamily="34" charset="0"/>
                <a:cs typeface="Arial" panose="020B0604020202020204" pitchFamily="34" charset="0"/>
              </a:rPr>
              <a:t>Шадейская</a:t>
            </a:r>
            <a:r>
              <a:rPr lang="ru-RU" sz="1600" dirty="0">
                <a:solidFill>
                  <a:srgbClr val="FF0000"/>
                </a:solidFill>
                <a:latin typeface="Arial" panose="020B0604020202020204" pitchFamily="34" charset="0"/>
                <a:cs typeface="Arial" panose="020B0604020202020204" pitchFamily="34" charset="0"/>
              </a:rPr>
              <a:t> СОШ</a:t>
            </a:r>
            <a:r>
              <a:rPr lang="ru-RU" sz="1600" dirty="0" smtClean="0">
                <a:solidFill>
                  <a:srgbClr val="FF0000"/>
                </a:solidFill>
                <a:latin typeface="Arial" panose="020B0604020202020204" pitchFamily="34" charset="0"/>
                <a:cs typeface="Arial" panose="020B0604020202020204" pitchFamily="34" charset="0"/>
              </a:rPr>
              <a:t>»</a:t>
            </a:r>
            <a:r>
              <a:rPr lang="ru-RU" sz="1600" dirty="0" smtClean="0">
                <a:solidFill>
                  <a:schemeClr val="accent1">
                    <a:lumMod val="50000"/>
                  </a:schemeClr>
                </a:solidFill>
                <a:latin typeface="Arial" panose="020B0604020202020204" pitchFamily="34" charset="0"/>
                <a:cs typeface="Arial" panose="020B0604020202020204" pitchFamily="34" charset="0"/>
              </a:rPr>
              <a:t>)</a:t>
            </a:r>
            <a:endParaRPr kumimoji="0" lang="ru-RU" sz="1600" i="0" u="none" strike="noStrike" kern="1200" cap="none" spc="0" normalizeH="0" baseline="0" noProof="0" dirty="0">
              <a:ln>
                <a:noFill/>
              </a:ln>
              <a:solidFill>
                <a:schemeClr val="accent1">
                  <a:lumMod val="50000"/>
                </a:schemeClr>
              </a:solidFill>
              <a:effectLst/>
              <a:uLnTx/>
              <a:uFillTx/>
              <a:latin typeface="Arial" panose="020B0604020202020204" pitchFamily="34" charset="0"/>
              <a:cs typeface="Arial" panose="020B0604020202020204" pitchFamily="34" charset="0"/>
            </a:endParaRPr>
          </a:p>
        </p:txBody>
      </p:sp>
      <p:pic>
        <p:nvPicPr>
          <p:cNvPr id="23" name="Picture 6">
            <a:extLst>
              <a:ext uri="{FF2B5EF4-FFF2-40B4-BE49-F238E27FC236}">
                <a16:creationId xmlns:a16="http://schemas.microsoft.com/office/drawing/2014/main" xmlns="" id="{3BE84C20-1708-34E8-2EE2-5E478F17894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308" y="3332642"/>
            <a:ext cx="502019" cy="378862"/>
          </a:xfrm>
          <a:prstGeom prst="rect">
            <a:avLst/>
          </a:prstGeom>
          <a:noFill/>
          <a:extLst>
            <a:ext uri="{909E8E84-426E-40DD-AFC4-6F175D3DCCD1}">
              <a14:hiddenFill xmlns:a14="http://schemas.microsoft.com/office/drawing/2010/main">
                <a:solidFill>
                  <a:srgbClr val="FFFFFF"/>
                </a:solidFill>
              </a14:hiddenFill>
            </a:ext>
          </a:extLst>
        </p:spPr>
      </p:pic>
      <p:sp>
        <p:nvSpPr>
          <p:cNvPr id="27" name="TextBox 26">
            <a:extLst>
              <a:ext uri="{FF2B5EF4-FFF2-40B4-BE49-F238E27FC236}">
                <a16:creationId xmlns:a16="http://schemas.microsoft.com/office/drawing/2014/main" xmlns="" id="{674B54F3-4DB5-F054-2FB7-05A76F98956C}"/>
              </a:ext>
            </a:extLst>
          </p:cNvPr>
          <p:cNvSpPr txBox="1"/>
          <p:nvPr/>
        </p:nvSpPr>
        <p:spPr>
          <a:xfrm>
            <a:off x="475143" y="3454444"/>
            <a:ext cx="8569705" cy="584775"/>
          </a:xfrm>
          <a:prstGeom prst="rect">
            <a:avLst/>
          </a:prstGeom>
          <a:noFill/>
        </p:spPr>
        <p:txBody>
          <a:bodyPr wrap="square" rtlCol="0">
            <a:spAutoFit/>
          </a:bodyPr>
          <a:lstStyle/>
          <a:p>
            <a:pPr lvl="0"/>
            <a:r>
              <a:rPr lang="ru-RU" sz="1600" dirty="0" smtClean="0">
                <a:solidFill>
                  <a:srgbClr val="002060"/>
                </a:solidFill>
                <a:latin typeface="Arial" panose="020B0604020202020204" pitchFamily="34" charset="0"/>
                <a:cs typeface="Arial" panose="020B0604020202020204" pitchFamily="34" charset="0"/>
              </a:rPr>
              <a:t>Требования </a:t>
            </a:r>
            <a:r>
              <a:rPr lang="ru-RU" sz="1600" dirty="0">
                <a:solidFill>
                  <a:srgbClr val="002060"/>
                </a:solidFill>
                <a:latin typeface="Arial" panose="020B0604020202020204" pitchFamily="34" charset="0"/>
                <a:cs typeface="Arial" panose="020B0604020202020204" pitchFamily="34" charset="0"/>
              </a:rPr>
              <a:t>и методические рекомендации по организации </a:t>
            </a:r>
            <a:r>
              <a:rPr lang="ru-RU" sz="1600" dirty="0" smtClean="0">
                <a:solidFill>
                  <a:srgbClr val="002060"/>
                </a:solidFill>
                <a:latin typeface="Arial" panose="020B0604020202020204" pitchFamily="34" charset="0"/>
                <a:cs typeface="Arial" panose="020B0604020202020204" pitchFamily="34" charset="0"/>
              </a:rPr>
              <a:t>индивидуальной </a:t>
            </a:r>
            <a:r>
              <a:rPr lang="ru-RU" sz="1600" dirty="0">
                <a:solidFill>
                  <a:srgbClr val="002060"/>
                </a:solidFill>
                <a:latin typeface="Arial" panose="020B0604020202020204" pitchFamily="34" charset="0"/>
                <a:cs typeface="Arial" panose="020B0604020202020204" pitchFamily="34" charset="0"/>
              </a:rPr>
              <a:t>психологической помощи по результатам </a:t>
            </a:r>
            <a:r>
              <a:rPr lang="ru-RU" sz="1600" dirty="0" smtClean="0">
                <a:solidFill>
                  <a:srgbClr val="002060"/>
                </a:solidFill>
                <a:latin typeface="Arial" panose="020B0604020202020204" pitchFamily="34" charset="0"/>
                <a:cs typeface="Arial" panose="020B0604020202020204" pitchFamily="34" charset="0"/>
              </a:rPr>
              <a:t>ППО используются не в полном объеме</a:t>
            </a:r>
            <a:endParaRPr kumimoji="0" lang="ru-RU" sz="1600"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p:txBody>
      </p:sp>
      <p:pic>
        <p:nvPicPr>
          <p:cNvPr id="28" name="Picture 6">
            <a:extLst>
              <a:ext uri="{FF2B5EF4-FFF2-40B4-BE49-F238E27FC236}">
                <a16:creationId xmlns:a16="http://schemas.microsoft.com/office/drawing/2014/main" xmlns="" id="{3BE84C20-1708-34E8-2EE2-5E478F17894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482" y="3982697"/>
            <a:ext cx="502019" cy="378862"/>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502019" y="4021480"/>
            <a:ext cx="8747593" cy="1323439"/>
          </a:xfrm>
          <a:prstGeom prst="rect">
            <a:avLst/>
          </a:prstGeom>
        </p:spPr>
        <p:txBody>
          <a:bodyPr wrap="square">
            <a:spAutoFit/>
          </a:bodyPr>
          <a:lstStyle/>
          <a:p>
            <a:r>
              <a:rPr lang="ru-RU" sz="1600" dirty="0" smtClean="0">
                <a:solidFill>
                  <a:schemeClr val="accent1">
                    <a:lumMod val="50000"/>
                  </a:schemeClr>
                </a:solidFill>
                <a:latin typeface="Arial" panose="020B0604020202020204" pitchFamily="34" charset="0"/>
                <a:cs typeface="Arial" panose="020B0604020202020204" pitchFamily="34" charset="0"/>
              </a:rPr>
              <a:t>Средний </a:t>
            </a:r>
            <a:r>
              <a:rPr lang="ru-RU" sz="1600" dirty="0">
                <a:solidFill>
                  <a:schemeClr val="accent1">
                    <a:lumMod val="50000"/>
                  </a:schemeClr>
                </a:solidFill>
                <a:latin typeface="Arial" panose="020B0604020202020204" pitchFamily="34" charset="0"/>
                <a:cs typeface="Arial" panose="020B0604020202020204" pitchFamily="34" charset="0"/>
              </a:rPr>
              <a:t>охват обучающихся </a:t>
            </a:r>
            <a:r>
              <a:rPr lang="ru-RU" sz="1600" dirty="0" smtClean="0">
                <a:solidFill>
                  <a:schemeClr val="accent1">
                    <a:lumMod val="50000"/>
                  </a:schemeClr>
                </a:solidFill>
                <a:latin typeface="Arial" panose="020B0604020202020204" pitchFamily="34" charset="0"/>
                <a:cs typeface="Arial" panose="020B0604020202020204" pitchFamily="34" charset="0"/>
              </a:rPr>
              <a:t>мероприятиями </a:t>
            </a:r>
            <a:r>
              <a:rPr lang="ru-RU" sz="1600" dirty="0">
                <a:solidFill>
                  <a:schemeClr val="accent1">
                    <a:lumMod val="50000"/>
                  </a:schemeClr>
                </a:solidFill>
                <a:latin typeface="Arial" panose="020B0604020202020204" pitchFamily="34" charset="0"/>
                <a:cs typeface="Arial" panose="020B0604020202020204" pitchFamily="34" charset="0"/>
              </a:rPr>
              <a:t>первичной профилактики (мероприятия, направленные на формирование у обучающихся навыков стрессоустойчивости, жизнестойкости, уверенности в себе, развитие навыков конструктивного решения конфликтов, развитие социальной уверенности, оптимистичного мировоззрения) составил </a:t>
            </a:r>
            <a:r>
              <a:rPr lang="ru-RU" sz="1600" dirty="0">
                <a:solidFill>
                  <a:srgbClr val="FF0000"/>
                </a:solidFill>
                <a:latin typeface="Arial" panose="020B0604020202020204" pitchFamily="34" charset="0"/>
                <a:cs typeface="Arial" panose="020B0604020202020204" pitchFamily="34" charset="0"/>
              </a:rPr>
              <a:t>58,6</a:t>
            </a:r>
            <a:r>
              <a:rPr lang="ru-RU" sz="1600" dirty="0" smtClean="0">
                <a:solidFill>
                  <a:srgbClr val="FF0000"/>
                </a:solidFill>
                <a:latin typeface="Arial" panose="020B0604020202020204" pitchFamily="34" charset="0"/>
                <a:cs typeface="Arial" panose="020B0604020202020204" pitchFamily="34" charset="0"/>
              </a:rPr>
              <a:t>%</a:t>
            </a:r>
            <a:r>
              <a:rPr lang="ru-RU" sz="1600" dirty="0" smtClean="0">
                <a:solidFill>
                  <a:schemeClr val="accent1">
                    <a:lumMod val="50000"/>
                  </a:schemeClr>
                </a:solidFill>
                <a:latin typeface="Arial" panose="020B0604020202020204" pitchFamily="34" charset="0"/>
                <a:cs typeface="Arial" panose="020B0604020202020204" pitchFamily="34" charset="0"/>
              </a:rPr>
              <a:t> </a:t>
            </a:r>
            <a:endParaRPr lang="ru-RU" sz="1600" dirty="0">
              <a:solidFill>
                <a:schemeClr val="accent1">
                  <a:lumMod val="50000"/>
                </a:schemeClr>
              </a:solidFill>
              <a:latin typeface="Arial" panose="020B0604020202020204" pitchFamily="34" charset="0"/>
              <a:cs typeface="Arial" panose="020B0604020202020204" pitchFamily="34" charset="0"/>
            </a:endParaRPr>
          </a:p>
        </p:txBody>
      </p:sp>
      <p:sp>
        <p:nvSpPr>
          <p:cNvPr id="4" name="Прямоугольник 3"/>
          <p:cNvSpPr/>
          <p:nvPr/>
        </p:nvSpPr>
        <p:spPr>
          <a:xfrm>
            <a:off x="532501" y="5276298"/>
            <a:ext cx="8743987" cy="1077218"/>
          </a:xfrm>
          <a:prstGeom prst="rect">
            <a:avLst/>
          </a:prstGeom>
        </p:spPr>
        <p:txBody>
          <a:bodyPr wrap="square">
            <a:spAutoFit/>
          </a:bodyPr>
          <a:lstStyle/>
          <a:p>
            <a:r>
              <a:rPr lang="ru-RU" sz="1600" dirty="0" smtClean="0">
                <a:solidFill>
                  <a:schemeClr val="accent1">
                    <a:lumMod val="50000"/>
                  </a:schemeClr>
                </a:solidFill>
                <a:latin typeface="Arial" panose="020B0604020202020204" pitchFamily="34" charset="0"/>
                <a:cs typeface="Arial" panose="020B0604020202020204" pitchFamily="34" charset="0"/>
              </a:rPr>
              <a:t>Расхождения </a:t>
            </a:r>
            <a:r>
              <a:rPr lang="ru-RU" sz="1600" dirty="0">
                <a:solidFill>
                  <a:schemeClr val="accent1">
                    <a:lumMod val="50000"/>
                  </a:schemeClr>
                </a:solidFill>
                <a:latin typeface="Arial" panose="020B0604020202020204" pitchFamily="34" charset="0"/>
                <a:cs typeface="Arial" panose="020B0604020202020204" pitchFamily="34" charset="0"/>
              </a:rPr>
              <a:t>в данных, </a:t>
            </a:r>
            <a:r>
              <a:rPr lang="ru-RU" sz="1600" dirty="0" smtClean="0">
                <a:solidFill>
                  <a:schemeClr val="accent1">
                    <a:lumMod val="50000"/>
                  </a:schemeClr>
                </a:solidFill>
                <a:latin typeface="Arial" panose="020B0604020202020204" pitchFamily="34" charset="0"/>
                <a:cs typeface="Arial" panose="020B0604020202020204" pitchFamily="34" charset="0"/>
              </a:rPr>
              <a:t>предоставленных </a:t>
            </a:r>
            <a:r>
              <a:rPr lang="ru-RU" sz="1600" dirty="0">
                <a:solidFill>
                  <a:schemeClr val="accent1">
                    <a:lumMod val="50000"/>
                  </a:schemeClr>
                </a:solidFill>
                <a:latin typeface="Arial" panose="020B0604020202020204" pitchFamily="34" charset="0"/>
                <a:cs typeface="Arial" panose="020B0604020202020204" pitchFamily="34" charset="0"/>
              </a:rPr>
              <a:t>образовательными организациями в части количества </a:t>
            </a:r>
            <a:r>
              <a:rPr lang="ru-RU" sz="1600" dirty="0" smtClean="0">
                <a:solidFill>
                  <a:schemeClr val="accent1">
                    <a:lumMod val="50000"/>
                  </a:schemeClr>
                </a:solidFill>
                <a:latin typeface="Arial" panose="020B0604020202020204" pitchFamily="34" charset="0"/>
                <a:cs typeface="Arial" panose="020B0604020202020204" pitchFamily="34" charset="0"/>
              </a:rPr>
              <a:t>обучающихся </a:t>
            </a:r>
            <a:r>
              <a:rPr lang="ru-RU" sz="1600" dirty="0">
                <a:solidFill>
                  <a:schemeClr val="accent1">
                    <a:lumMod val="50000"/>
                  </a:schemeClr>
                </a:solidFill>
                <a:latin typeface="Arial" panose="020B0604020202020204" pitchFamily="34" charset="0"/>
                <a:cs typeface="Arial" panose="020B0604020202020204" pitchFamily="34" charset="0"/>
              </a:rPr>
              <a:t>с выявленными особенностями эмоционального реагирования </a:t>
            </a:r>
          </a:p>
          <a:p>
            <a:r>
              <a:rPr lang="ru-RU" sz="1600" dirty="0">
                <a:solidFill>
                  <a:schemeClr val="accent1">
                    <a:lumMod val="50000"/>
                  </a:schemeClr>
                </a:solidFill>
                <a:latin typeface="Arial" panose="020B0604020202020204" pitchFamily="34" charset="0"/>
                <a:cs typeface="Arial" panose="020B0604020202020204" pitchFamily="34" charset="0"/>
              </a:rPr>
              <a:t>и организации с ними профилактической работы в сравнении с результатами </a:t>
            </a:r>
          </a:p>
          <a:p>
            <a:r>
              <a:rPr lang="ru-RU" sz="1600" dirty="0">
                <a:solidFill>
                  <a:schemeClr val="accent1">
                    <a:lumMod val="50000"/>
                  </a:schemeClr>
                </a:solidFill>
                <a:latin typeface="Arial" panose="020B0604020202020204" pitchFamily="34" charset="0"/>
                <a:cs typeface="Arial" panose="020B0604020202020204" pitchFamily="34" charset="0"/>
              </a:rPr>
              <a:t>психолого-педагогического обследования</a:t>
            </a:r>
          </a:p>
        </p:txBody>
      </p:sp>
      <p:pic>
        <p:nvPicPr>
          <p:cNvPr id="29" name="Picture 6">
            <a:extLst>
              <a:ext uri="{FF2B5EF4-FFF2-40B4-BE49-F238E27FC236}">
                <a16:creationId xmlns:a16="http://schemas.microsoft.com/office/drawing/2014/main" xmlns="" id="{3BE84C20-1708-34E8-2EE2-5E478F17894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052" y="5244836"/>
            <a:ext cx="502019" cy="378862"/>
          </a:xfrm>
          <a:prstGeom prst="rect">
            <a:avLst/>
          </a:prstGeom>
          <a:noFill/>
          <a:extLst>
            <a:ext uri="{909E8E84-426E-40DD-AFC4-6F175D3DCCD1}">
              <a14:hiddenFill xmlns:a14="http://schemas.microsoft.com/office/drawing/2010/main">
                <a:solidFill>
                  <a:srgbClr val="FFFFFF"/>
                </a:solidFill>
              </a14:hiddenFill>
            </a:ext>
          </a:extLst>
        </p:spPr>
      </p:pic>
      <p:pic>
        <p:nvPicPr>
          <p:cNvPr id="7" name="Рисунок 6"/>
          <p:cNvPicPr>
            <a:picLocks noChangeAspect="1"/>
          </p:cNvPicPr>
          <p:nvPr/>
        </p:nvPicPr>
        <p:blipFill>
          <a:blip r:embed="rId5"/>
          <a:stretch>
            <a:fillRect/>
          </a:stretch>
        </p:blipFill>
        <p:spPr>
          <a:xfrm>
            <a:off x="9093698" y="1610450"/>
            <a:ext cx="3056164" cy="4070359"/>
          </a:xfrm>
          <a:prstGeom prst="rect">
            <a:avLst/>
          </a:prstGeom>
        </p:spPr>
      </p:pic>
      <p:sp>
        <p:nvSpPr>
          <p:cNvPr id="8" name="Прямоугольник 7"/>
          <p:cNvSpPr/>
          <p:nvPr/>
        </p:nvSpPr>
        <p:spPr>
          <a:xfrm>
            <a:off x="9377333" y="1604870"/>
            <a:ext cx="2664104" cy="3693319"/>
          </a:xfrm>
          <a:prstGeom prst="rect">
            <a:avLst/>
          </a:prstGeom>
        </p:spPr>
        <p:txBody>
          <a:bodyPr wrap="square">
            <a:spAutoFit/>
          </a:bodyPr>
          <a:lstStyle/>
          <a:p>
            <a:pPr algn="just"/>
            <a:r>
              <a:rPr lang="ru-RU" b="1" dirty="0" smtClean="0"/>
              <a:t>-</a:t>
            </a:r>
            <a:r>
              <a:rPr lang="ru-RU" b="1" dirty="0" smtClean="0">
                <a:latin typeface="Calibri" panose="020F0502020204030204" pitchFamily="34" charset="0"/>
                <a:cs typeface="Calibri" panose="020F0502020204030204" pitchFamily="34" charset="0"/>
              </a:rPr>
              <a:t>Первичная </a:t>
            </a:r>
            <a:r>
              <a:rPr lang="ru-RU" b="1" dirty="0">
                <a:latin typeface="Calibri" panose="020F0502020204030204" pitchFamily="34" charset="0"/>
                <a:cs typeface="Calibri" panose="020F0502020204030204" pitchFamily="34" charset="0"/>
              </a:rPr>
              <a:t>профилактика, интегрированная в общую систему воспитания </a:t>
            </a:r>
            <a:r>
              <a:rPr lang="ru-RU" b="1" dirty="0" smtClean="0">
                <a:latin typeface="Calibri" panose="020F0502020204030204" pitchFamily="34" charset="0"/>
                <a:cs typeface="Calibri" panose="020F0502020204030204" pitchFamily="34" charset="0"/>
              </a:rPr>
              <a:t>ОО</a:t>
            </a:r>
          </a:p>
          <a:p>
            <a:pPr algn="just"/>
            <a:endParaRPr lang="ru-RU" b="1" dirty="0">
              <a:latin typeface="Calibri" panose="020F0502020204030204" pitchFamily="34" charset="0"/>
              <a:cs typeface="Calibri" panose="020F0502020204030204" pitchFamily="34" charset="0"/>
            </a:endParaRPr>
          </a:p>
          <a:p>
            <a:pPr algn="just"/>
            <a:r>
              <a:rPr lang="ru-RU" b="1" dirty="0" smtClean="0">
                <a:latin typeface="Calibri" panose="020F0502020204030204" pitchFamily="34" charset="0"/>
                <a:cs typeface="Calibri" panose="020F0502020204030204" pitchFamily="34" charset="0"/>
              </a:rPr>
              <a:t>-Административный контроль</a:t>
            </a:r>
          </a:p>
          <a:p>
            <a:pPr algn="just"/>
            <a:endParaRPr lang="ru-RU" b="1" dirty="0" smtClean="0">
              <a:latin typeface="Calibri" panose="020F0502020204030204" pitchFamily="34" charset="0"/>
              <a:cs typeface="Calibri" panose="020F0502020204030204" pitchFamily="34" charset="0"/>
            </a:endParaRPr>
          </a:p>
          <a:p>
            <a:pPr algn="just"/>
            <a:r>
              <a:rPr lang="ru-RU" b="1" dirty="0" smtClean="0">
                <a:latin typeface="Calibri" panose="020F0502020204030204" pitchFamily="34" charset="0"/>
                <a:cs typeface="Calibri" panose="020F0502020204030204" pitchFamily="34" charset="0"/>
              </a:rPr>
              <a:t>- Ответственный за реализацию мероприятий  педагог-психолог</a:t>
            </a:r>
            <a:endParaRPr lang="ru-RU"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210859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Прямоугольник 16"/>
          <p:cNvSpPr/>
          <p:nvPr/>
        </p:nvSpPr>
        <p:spPr>
          <a:xfrm>
            <a:off x="0" y="-141437"/>
            <a:ext cx="12192000" cy="1073701"/>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21" name="Рисунок 20"/>
          <p:cNvPicPr>
            <a:picLocks noChangeAspect="1"/>
          </p:cNvPicPr>
          <p:nvPr/>
        </p:nvPicPr>
        <p:blipFill>
          <a:blip r:embed="rId3"/>
          <a:stretch>
            <a:fillRect/>
          </a:stretch>
        </p:blipFill>
        <p:spPr>
          <a:xfrm>
            <a:off x="57052" y="6525495"/>
            <a:ext cx="206300" cy="366327"/>
          </a:xfrm>
          <a:prstGeom prst="rect">
            <a:avLst/>
          </a:prstGeom>
        </p:spPr>
      </p:pic>
      <p:sp>
        <p:nvSpPr>
          <p:cNvPr id="26" name="TextBox 25">
            <a:extLst>
              <a:ext uri="{FF2B5EF4-FFF2-40B4-BE49-F238E27FC236}">
                <a16:creationId xmlns:a16="http://schemas.microsoft.com/office/drawing/2014/main" xmlns="" id="{674B54F3-4DB5-F054-2FB7-05A76F98956C}"/>
              </a:ext>
            </a:extLst>
          </p:cNvPr>
          <p:cNvSpPr txBox="1"/>
          <p:nvPr/>
        </p:nvSpPr>
        <p:spPr>
          <a:xfrm>
            <a:off x="160202" y="-76116"/>
            <a:ext cx="11859560" cy="230832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28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П</a:t>
            </a:r>
            <a:r>
              <a:rPr kumimoji="0" lang="ru-RU" sz="2800" b="1" i="0" u="none" strike="noStrike" kern="1200" cap="none" spc="0" normalizeH="0" baseline="0" noProof="0" dirty="0" smtClean="0">
                <a:ln>
                  <a:noFill/>
                </a:ln>
                <a:solidFill>
                  <a:srgbClr val="002060"/>
                </a:solidFill>
                <a:effectLst/>
                <a:uLnTx/>
                <a:uFillTx/>
                <a:latin typeface="Arial" panose="020B0604020202020204" pitchFamily="34" charset="0"/>
                <a:ea typeface="+mn-ea"/>
                <a:cs typeface="Arial" panose="020B0604020202020204" pitchFamily="34" charset="0"/>
              </a:rPr>
              <a:t>риказ </a:t>
            </a:r>
            <a:r>
              <a:rPr kumimoji="0" lang="ru-RU" sz="28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Министерства образования и науки Пермского края </a:t>
            </a:r>
            <a:endParaRPr kumimoji="0" lang="ru-RU" sz="2800" b="1" i="0" u="none" strike="noStrike" kern="1200" cap="none" spc="0" normalizeH="0" baseline="0" noProof="0" dirty="0" smtClean="0">
              <a:ln>
                <a:noFill/>
              </a:ln>
              <a:solidFill>
                <a:srgbClr val="00206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2800" b="1" i="0" u="none" strike="noStrike" kern="1200" cap="none" spc="0" normalizeH="0" baseline="0" noProof="0" dirty="0" smtClean="0">
                <a:ln>
                  <a:noFill/>
                </a:ln>
                <a:solidFill>
                  <a:srgbClr val="002060"/>
                </a:solidFill>
                <a:effectLst/>
                <a:uLnTx/>
                <a:uFillTx/>
                <a:latin typeface="Arial" panose="020B0604020202020204" pitchFamily="34" charset="0"/>
                <a:ea typeface="+mn-ea"/>
                <a:cs typeface="Arial" panose="020B0604020202020204" pitchFamily="34" charset="0"/>
              </a:rPr>
              <a:t>от 24.07.2023 </a:t>
            </a:r>
            <a:r>
              <a:rPr kumimoji="0" lang="ru-RU" sz="28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 </a:t>
            </a:r>
            <a:r>
              <a:rPr kumimoji="0" lang="ru-RU" sz="2800" b="1" i="0" u="none" strike="noStrike" kern="1200" cap="none" spc="0" normalizeH="0" baseline="0" noProof="0" dirty="0" smtClean="0">
                <a:ln>
                  <a:noFill/>
                </a:ln>
                <a:solidFill>
                  <a:srgbClr val="002060"/>
                </a:solidFill>
                <a:effectLst/>
                <a:uLnTx/>
                <a:uFillTx/>
                <a:latin typeface="Arial" panose="020B0604020202020204" pitchFamily="34" charset="0"/>
                <a:ea typeface="+mn-ea"/>
                <a:cs typeface="Arial" panose="020B0604020202020204" pitchFamily="34" charset="0"/>
              </a:rPr>
              <a:t>26-01-06-679</a:t>
            </a:r>
          </a:p>
          <a:p>
            <a:pPr lvl="0" algn="just">
              <a:defRPr/>
            </a:pPr>
            <a:endParaRPr lang="ru-RU" sz="2800" b="1" dirty="0">
              <a:solidFill>
                <a:srgbClr val="002060"/>
              </a:solidFill>
              <a:latin typeface="Arial" panose="020B0604020202020204" pitchFamily="34" charset="0"/>
              <a:cs typeface="Arial" panose="020B0604020202020204" pitchFamily="34" charset="0"/>
            </a:endParaRPr>
          </a:p>
          <a:p>
            <a:pPr lvl="0" algn="just">
              <a:defRPr/>
            </a:pPr>
            <a:r>
              <a:rPr lang="ru-RU" sz="2000" b="1" dirty="0" smtClean="0">
                <a:solidFill>
                  <a:srgbClr val="002060"/>
                </a:solidFill>
                <a:latin typeface="Arial" panose="020B0604020202020204" pitchFamily="34" charset="0"/>
                <a:cs typeface="Arial" panose="020B0604020202020204" pitchFamily="34" charset="0"/>
              </a:rPr>
              <a:t>«О </a:t>
            </a:r>
            <a:r>
              <a:rPr lang="ru-RU" sz="2000" b="1" dirty="0">
                <a:solidFill>
                  <a:srgbClr val="002060"/>
                </a:solidFill>
                <a:latin typeface="Arial" panose="020B0604020202020204" pitchFamily="34" charset="0"/>
                <a:cs typeface="Arial" panose="020B0604020202020204" pitchFamily="34" charset="0"/>
              </a:rPr>
              <a:t>проведении </a:t>
            </a:r>
            <a:r>
              <a:rPr lang="ru-RU" sz="2000" b="1" dirty="0" smtClean="0">
                <a:solidFill>
                  <a:srgbClr val="002060"/>
                </a:solidFill>
                <a:latin typeface="Arial" panose="020B0604020202020204" pitchFamily="34" charset="0"/>
                <a:cs typeface="Arial" panose="020B0604020202020204" pitchFamily="34" charset="0"/>
              </a:rPr>
              <a:t>мероприятий </a:t>
            </a:r>
            <a:r>
              <a:rPr lang="ru-RU" sz="2000" b="1" dirty="0">
                <a:solidFill>
                  <a:srgbClr val="002060"/>
                </a:solidFill>
                <a:latin typeface="Arial" panose="020B0604020202020204" pitchFamily="34" charset="0"/>
                <a:cs typeface="Arial" panose="020B0604020202020204" pitchFamily="34" charset="0"/>
              </a:rPr>
              <a:t>по профилактике насилия в школьной среде </a:t>
            </a:r>
            <a:r>
              <a:rPr lang="ru-RU" sz="2000" b="1" dirty="0" smtClean="0">
                <a:solidFill>
                  <a:srgbClr val="002060"/>
                </a:solidFill>
                <a:latin typeface="Arial" panose="020B0604020202020204" pitchFamily="34" charset="0"/>
                <a:cs typeface="Arial" panose="020B0604020202020204" pitchFamily="34" charset="0"/>
              </a:rPr>
              <a:t>в </a:t>
            </a:r>
            <a:r>
              <a:rPr lang="ru-RU" sz="2000" b="1" dirty="0">
                <a:solidFill>
                  <a:srgbClr val="002060"/>
                </a:solidFill>
                <a:latin typeface="Arial" panose="020B0604020202020204" pitchFamily="34" charset="0"/>
                <a:cs typeface="Arial" panose="020B0604020202020204" pitchFamily="34" charset="0"/>
              </a:rPr>
              <a:t>общеобразовательных организациях, расположенных на территории </a:t>
            </a:r>
            <a:r>
              <a:rPr lang="ru-RU" sz="2000" b="1" dirty="0" smtClean="0">
                <a:solidFill>
                  <a:srgbClr val="002060"/>
                </a:solidFill>
                <a:latin typeface="Arial" panose="020B0604020202020204" pitchFamily="34" charset="0"/>
                <a:cs typeface="Arial" panose="020B0604020202020204" pitchFamily="34" charset="0"/>
              </a:rPr>
              <a:t>Пермского </a:t>
            </a:r>
            <a:r>
              <a:rPr lang="ru-RU" sz="2000" b="1" dirty="0">
                <a:solidFill>
                  <a:srgbClr val="002060"/>
                </a:solidFill>
                <a:latin typeface="Arial" panose="020B0604020202020204" pitchFamily="34" charset="0"/>
                <a:cs typeface="Arial" panose="020B0604020202020204" pitchFamily="34" charset="0"/>
              </a:rPr>
              <a:t>края в 2023/2024 учебном году»</a:t>
            </a:r>
            <a:endParaRPr kumimoji="0" lang="ru-RU" sz="2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p:txBody>
      </p:sp>
      <p:pic>
        <p:nvPicPr>
          <p:cNvPr id="41" name="Picture 6">
            <a:extLst>
              <a:ext uri="{FF2B5EF4-FFF2-40B4-BE49-F238E27FC236}">
                <a16:creationId xmlns:a16="http://schemas.microsoft.com/office/drawing/2014/main" xmlns="" id="{3BE84C20-1708-34E8-2EE2-5E478F17894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9717" y="2264829"/>
            <a:ext cx="502019" cy="378862"/>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p:cNvSpPr txBox="1"/>
          <p:nvPr/>
        </p:nvSpPr>
        <p:spPr>
          <a:xfrm>
            <a:off x="0" y="6522490"/>
            <a:ext cx="12192000" cy="369332"/>
          </a:xfrm>
          <a:prstGeom prst="rect">
            <a:avLst/>
          </a:prstGeom>
          <a:solidFill>
            <a:schemeClr val="accent1">
              <a:lumMod val="40000"/>
              <a:lumOff val="60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ru-RU"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Управление образования администрации Кунгурского муниципального округа Пермского края</a:t>
            </a:r>
          </a:p>
        </p:txBody>
      </p:sp>
      <p:pic>
        <p:nvPicPr>
          <p:cNvPr id="16" name="Рисунок 15">
            <a:extLst>
              <a:ext uri="{FF2B5EF4-FFF2-40B4-BE49-F238E27FC236}">
                <a16:creationId xmlns:a16="http://schemas.microsoft.com/office/drawing/2014/main" xmlns="" id="{E4A9C340-F7E9-B77A-B65A-E38ADD9F7F8F}"/>
              </a:ext>
            </a:extLst>
          </p:cNvPr>
          <p:cNvPicPr>
            <a:picLocks noChangeAspect="1"/>
          </p:cNvPicPr>
          <p:nvPr/>
        </p:nvPicPr>
        <p:blipFill>
          <a:blip r:embed="rId3"/>
          <a:stretch>
            <a:fillRect/>
          </a:stretch>
        </p:blipFill>
        <p:spPr>
          <a:xfrm>
            <a:off x="105902" y="6491673"/>
            <a:ext cx="206300" cy="366327"/>
          </a:xfrm>
          <a:prstGeom prst="rect">
            <a:avLst/>
          </a:prstGeom>
        </p:spPr>
      </p:pic>
      <p:pic>
        <p:nvPicPr>
          <p:cNvPr id="18" name="Picture 6">
            <a:extLst>
              <a:ext uri="{FF2B5EF4-FFF2-40B4-BE49-F238E27FC236}">
                <a16:creationId xmlns:a16="http://schemas.microsoft.com/office/drawing/2014/main" xmlns="" id="{3BE84C20-1708-34E8-2EE2-5E478F17894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9716" y="2723659"/>
            <a:ext cx="502019" cy="378862"/>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6">
            <a:extLst>
              <a:ext uri="{FF2B5EF4-FFF2-40B4-BE49-F238E27FC236}">
                <a16:creationId xmlns:a16="http://schemas.microsoft.com/office/drawing/2014/main" xmlns="" id="{3BE84C20-1708-34E8-2EE2-5E478F17894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0997" y="3226331"/>
            <a:ext cx="502019" cy="37886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xmlns="" id="{674B54F3-4DB5-F054-2FB7-05A76F98956C}"/>
              </a:ext>
            </a:extLst>
          </p:cNvPr>
          <p:cNvSpPr txBox="1"/>
          <p:nvPr/>
        </p:nvSpPr>
        <p:spPr>
          <a:xfrm>
            <a:off x="911912" y="2294189"/>
            <a:ext cx="1185956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2000" b="0" i="0" u="none" strike="noStrike" kern="1200" cap="none" spc="0" normalizeH="0" baseline="0" noProof="0" dirty="0" smtClean="0">
                <a:ln>
                  <a:noFill/>
                </a:ln>
                <a:solidFill>
                  <a:srgbClr val="002060"/>
                </a:solidFill>
                <a:effectLst/>
                <a:uLnTx/>
                <a:uFillTx/>
                <a:latin typeface="Arial" panose="020B0604020202020204" pitchFamily="34" charset="0"/>
                <a:ea typeface="+mn-ea"/>
                <a:cs typeface="Arial" panose="020B0604020202020204" pitchFamily="34" charset="0"/>
              </a:rPr>
              <a:t>В мониторинге приняли участие </a:t>
            </a:r>
            <a:r>
              <a:rPr kumimoji="0" lang="ru-RU" sz="2000" b="0"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24 </a:t>
            </a:r>
            <a:r>
              <a:rPr kumimoji="0" lang="ru-RU" sz="2000" b="0" i="0" u="none" strike="noStrike" kern="1200" cap="none" spc="0" normalizeH="0" baseline="0" noProof="0" dirty="0" smtClean="0">
                <a:ln>
                  <a:noFill/>
                </a:ln>
                <a:solidFill>
                  <a:srgbClr val="002060"/>
                </a:solidFill>
                <a:effectLst/>
                <a:uLnTx/>
                <a:uFillTx/>
                <a:latin typeface="Arial" panose="020B0604020202020204" pitchFamily="34" charset="0"/>
                <a:ea typeface="+mn-ea"/>
                <a:cs typeface="Arial" panose="020B0604020202020204" pitchFamily="34" charset="0"/>
              </a:rPr>
              <a:t>ОО</a:t>
            </a:r>
            <a:endParaRPr kumimoji="0" lang="ru-RU" sz="20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p:txBody>
      </p:sp>
      <p:sp>
        <p:nvSpPr>
          <p:cNvPr id="2" name="Овал 1"/>
          <p:cNvSpPr/>
          <p:nvPr/>
        </p:nvSpPr>
        <p:spPr>
          <a:xfrm>
            <a:off x="9382698" y="5590348"/>
            <a:ext cx="2809302" cy="11652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3200" b="1" i="0" u="none" strike="noStrike" kern="1200" cap="none" spc="0" normalizeH="0" baseline="0" noProof="0" dirty="0" smtClean="0">
                <a:ln>
                  <a:noFill/>
                </a:ln>
                <a:solidFill>
                  <a:prstClr val="white"/>
                </a:solidFill>
                <a:effectLst/>
                <a:uLnTx/>
                <a:uFillTx/>
                <a:latin typeface="Calibri" panose="020F0502020204030204"/>
                <a:ea typeface="+mn-ea"/>
                <a:cs typeface="+mn-cs"/>
              </a:rPr>
              <a:t>НВШС</a:t>
            </a:r>
            <a:endParaRPr kumimoji="0" lang="ru-RU" sz="32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xmlns="" id="{674B54F3-4DB5-F054-2FB7-05A76F98956C}"/>
              </a:ext>
            </a:extLst>
          </p:cNvPr>
          <p:cNvSpPr txBox="1"/>
          <p:nvPr/>
        </p:nvSpPr>
        <p:spPr>
          <a:xfrm>
            <a:off x="911912" y="2740286"/>
            <a:ext cx="1185956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2000" b="0"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30</a:t>
            </a:r>
            <a:r>
              <a:rPr kumimoji="0" lang="ru-RU" sz="2000" b="0" i="0" u="none" strike="noStrike" kern="1200" cap="none" spc="0" normalizeH="0" baseline="0" noProof="0" dirty="0" smtClean="0">
                <a:ln>
                  <a:noFill/>
                </a:ln>
                <a:solidFill>
                  <a:srgbClr val="002060"/>
                </a:solidFill>
                <a:effectLst/>
                <a:uLnTx/>
                <a:uFillTx/>
                <a:latin typeface="Arial" panose="020B0604020202020204" pitchFamily="34" charset="0"/>
                <a:ea typeface="+mn-ea"/>
                <a:cs typeface="Arial" panose="020B0604020202020204" pitchFamily="34" charset="0"/>
              </a:rPr>
              <a:t> социальных партнеров в организации профилактической работы</a:t>
            </a:r>
            <a:endParaRPr kumimoji="0" lang="ru-RU" sz="20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p:txBody>
      </p:sp>
      <p:sp>
        <p:nvSpPr>
          <p:cNvPr id="25" name="TextBox 24">
            <a:extLst>
              <a:ext uri="{FF2B5EF4-FFF2-40B4-BE49-F238E27FC236}">
                <a16:creationId xmlns:a16="http://schemas.microsoft.com/office/drawing/2014/main" xmlns="" id="{674B54F3-4DB5-F054-2FB7-05A76F98956C}"/>
              </a:ext>
            </a:extLst>
          </p:cNvPr>
          <p:cNvSpPr txBox="1"/>
          <p:nvPr/>
        </p:nvSpPr>
        <p:spPr>
          <a:xfrm>
            <a:off x="911912" y="3241985"/>
            <a:ext cx="1185956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2000" dirty="0" smtClean="0">
                <a:solidFill>
                  <a:srgbClr val="FF0000"/>
                </a:solidFill>
                <a:latin typeface="Arial" panose="020B0604020202020204" pitchFamily="34" charset="0"/>
                <a:cs typeface="Arial" panose="020B0604020202020204" pitchFamily="34" charset="0"/>
              </a:rPr>
              <a:t>МАОУ «СОШ №12 им </a:t>
            </a:r>
            <a:r>
              <a:rPr lang="ru-RU" sz="2000" dirty="0" err="1" smtClean="0">
                <a:solidFill>
                  <a:srgbClr val="FF0000"/>
                </a:solidFill>
                <a:latin typeface="Arial" panose="020B0604020202020204" pitchFamily="34" charset="0"/>
                <a:cs typeface="Arial" panose="020B0604020202020204" pitchFamily="34" charset="0"/>
              </a:rPr>
              <a:t>В.Ф.Маргелова</a:t>
            </a:r>
            <a:r>
              <a:rPr lang="ru-RU" sz="2000" dirty="0" smtClean="0">
                <a:solidFill>
                  <a:srgbClr val="FF0000"/>
                </a:solidFill>
                <a:latin typeface="Arial" panose="020B0604020202020204" pitchFamily="34" charset="0"/>
                <a:cs typeface="Arial" panose="020B0604020202020204" pitchFamily="34" charset="0"/>
              </a:rPr>
              <a:t>» (124 из 812 обучающихся 15,3%)</a:t>
            </a:r>
            <a:endParaRPr kumimoji="0" lang="ru-RU" sz="20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p:txBody>
      </p:sp>
      <p:sp>
        <p:nvSpPr>
          <p:cNvPr id="5" name="Прямоугольник 4"/>
          <p:cNvSpPr/>
          <p:nvPr/>
        </p:nvSpPr>
        <p:spPr>
          <a:xfrm>
            <a:off x="263352" y="3769571"/>
            <a:ext cx="4142341" cy="246310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p:cNvSpPr txBox="1"/>
          <p:nvPr/>
        </p:nvSpPr>
        <p:spPr>
          <a:xfrm>
            <a:off x="263352" y="3971454"/>
            <a:ext cx="4442286" cy="1477328"/>
          </a:xfrm>
          <a:prstGeom prst="rect">
            <a:avLst/>
          </a:prstGeom>
          <a:noFill/>
        </p:spPr>
        <p:txBody>
          <a:bodyPr wrap="square" rtlCol="0">
            <a:spAutoFit/>
          </a:bodyPr>
          <a:lstStyle/>
          <a:p>
            <a:pPr marL="285750" lvl="0" indent="-285750">
              <a:buFontTx/>
              <a:buChar char="-"/>
              <a:defRPr/>
            </a:pPr>
            <a:r>
              <a:rPr lang="ru-RU" b="1" dirty="0">
                <a:solidFill>
                  <a:prstClr val="black"/>
                </a:solidFill>
              </a:rPr>
              <a:t>Первичная профилактика, интегрированная в общую систему воспитания ОО</a:t>
            </a:r>
          </a:p>
          <a:p>
            <a:pPr marL="285750" marR="0" lvl="0" indent="-285750" algn="l" defTabSz="914400" rtl="0" eaLnBrk="1" fontAlgn="auto" latinLnBrk="0" hangingPunct="1">
              <a:lnSpc>
                <a:spcPct val="100000"/>
              </a:lnSpc>
              <a:spcBef>
                <a:spcPts val="0"/>
              </a:spcBef>
              <a:spcAft>
                <a:spcPts val="0"/>
              </a:spcAft>
              <a:buClrTx/>
              <a:buSzTx/>
              <a:buFontTx/>
              <a:buChar char="-"/>
              <a:tabLst/>
              <a:defRPr/>
            </a:pPr>
            <a:endParaRPr kumimoji="0" lang="ru-RU" sz="1800" b="1" i="0" u="none" strike="noStrike" kern="1200" cap="none" spc="0" normalizeH="0" baseline="0" noProof="0" dirty="0" smtClean="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ru-RU" sz="1800" b="1" i="0" u="none" strike="noStrike" kern="1200" cap="none" spc="0" normalizeH="0" baseline="0" noProof="0" dirty="0" smtClean="0">
                <a:ln>
                  <a:noFill/>
                </a:ln>
                <a:solidFill>
                  <a:prstClr val="black"/>
                </a:solidFill>
                <a:effectLst/>
                <a:uLnTx/>
                <a:uFillTx/>
                <a:latin typeface="Calibri" panose="020F0502020204030204"/>
                <a:ea typeface="+mn-ea"/>
                <a:cs typeface="+mn-cs"/>
              </a:rPr>
              <a:t>Административный контроль</a:t>
            </a:r>
            <a:endPar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Рисунок 2"/>
          <p:cNvPicPr>
            <a:picLocks noChangeAspect="1"/>
          </p:cNvPicPr>
          <p:nvPr/>
        </p:nvPicPr>
        <p:blipFill>
          <a:blip r:embed="rId5"/>
          <a:stretch>
            <a:fillRect/>
          </a:stretch>
        </p:blipFill>
        <p:spPr>
          <a:xfrm>
            <a:off x="4567657" y="3631743"/>
            <a:ext cx="4815042" cy="2615411"/>
          </a:xfrm>
          <a:prstGeom prst="rect">
            <a:avLst/>
          </a:prstGeom>
        </p:spPr>
      </p:pic>
    </p:spTree>
    <p:extLst>
      <p:ext uri="{BB962C8B-B14F-4D97-AF65-F5344CB8AC3E}">
        <p14:creationId xmlns:p14="http://schemas.microsoft.com/office/powerpoint/2010/main" val="40008097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Прямоугольник 16"/>
          <p:cNvSpPr/>
          <p:nvPr/>
        </p:nvSpPr>
        <p:spPr>
          <a:xfrm>
            <a:off x="0" y="-38938"/>
            <a:ext cx="12192000" cy="1073701"/>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p:cNvSpPr txBox="1"/>
          <p:nvPr/>
        </p:nvSpPr>
        <p:spPr>
          <a:xfrm>
            <a:off x="0" y="6522490"/>
            <a:ext cx="12192000" cy="369332"/>
          </a:xfrm>
          <a:prstGeom prst="rect">
            <a:avLst/>
          </a:prstGeom>
          <a:solidFill>
            <a:schemeClr val="accent1">
              <a:lumMod val="40000"/>
              <a:lumOff val="60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ru-RU"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Управление образования администрации Кунгурского муниципального округа Пермского края</a:t>
            </a:r>
          </a:p>
        </p:txBody>
      </p:sp>
      <p:pic>
        <p:nvPicPr>
          <p:cNvPr id="21" name="Рисунок 20"/>
          <p:cNvPicPr>
            <a:picLocks noChangeAspect="1"/>
          </p:cNvPicPr>
          <p:nvPr/>
        </p:nvPicPr>
        <p:blipFill>
          <a:blip r:embed="rId3"/>
          <a:stretch>
            <a:fillRect/>
          </a:stretch>
        </p:blipFill>
        <p:spPr>
          <a:xfrm>
            <a:off x="57052" y="6525495"/>
            <a:ext cx="206300" cy="366327"/>
          </a:xfrm>
          <a:prstGeom prst="rect">
            <a:avLst/>
          </a:prstGeom>
        </p:spPr>
      </p:pic>
      <p:sp>
        <p:nvSpPr>
          <p:cNvPr id="26" name="TextBox 25">
            <a:extLst>
              <a:ext uri="{FF2B5EF4-FFF2-40B4-BE49-F238E27FC236}">
                <a16:creationId xmlns:a16="http://schemas.microsoft.com/office/drawing/2014/main" xmlns="" id="{674B54F3-4DB5-F054-2FB7-05A76F98956C}"/>
              </a:ext>
            </a:extLst>
          </p:cNvPr>
          <p:cNvSpPr txBox="1"/>
          <p:nvPr/>
        </p:nvSpPr>
        <p:spPr>
          <a:xfrm>
            <a:off x="4866475" y="174746"/>
            <a:ext cx="2459049" cy="646331"/>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ru-RU" sz="3600" b="1" dirty="0" smtClean="0">
                <a:solidFill>
                  <a:srgbClr val="002060"/>
                </a:solidFill>
                <a:latin typeface="Arial" panose="020B0604020202020204" pitchFamily="34" charset="0"/>
                <a:cs typeface="Arial" panose="020B0604020202020204" pitchFamily="34" charset="0"/>
              </a:rPr>
              <a:t>Решение:</a:t>
            </a:r>
            <a:endParaRPr kumimoji="0" lang="ru-RU" sz="3600" b="1" i="0" u="none" strike="noStrike" kern="1200" cap="none" spc="0" normalizeH="0" baseline="0" noProof="0" dirty="0" smtClean="0">
              <a:ln>
                <a:noFill/>
              </a:ln>
              <a:solidFill>
                <a:srgbClr val="002060"/>
              </a:solidFill>
              <a:effectLst/>
              <a:uLnTx/>
              <a:uFillTx/>
              <a:latin typeface="Arial" panose="020B0604020202020204" pitchFamily="34" charset="0"/>
              <a:cs typeface="Arial" panose="020B0604020202020204" pitchFamily="34" charset="0"/>
            </a:endParaRPr>
          </a:p>
        </p:txBody>
      </p:sp>
      <p:sp>
        <p:nvSpPr>
          <p:cNvPr id="3" name="TextBox 2"/>
          <p:cNvSpPr txBox="1"/>
          <p:nvPr/>
        </p:nvSpPr>
        <p:spPr>
          <a:xfrm>
            <a:off x="160202" y="1104531"/>
            <a:ext cx="11517983" cy="3970318"/>
          </a:xfrm>
          <a:prstGeom prst="rect">
            <a:avLst/>
          </a:prstGeom>
          <a:noFill/>
        </p:spPr>
        <p:txBody>
          <a:bodyPr wrap="square" rtlCol="0">
            <a:spAutoFit/>
          </a:bodyPr>
          <a:lstStyle/>
          <a:p>
            <a:pPr marL="342900" indent="-342900" algn="just">
              <a:buAutoNum type="arabicPeriod"/>
            </a:pPr>
            <a:endParaRPr lang="ru-RU" sz="3200" dirty="0" smtClean="0">
              <a:solidFill>
                <a:srgbClr val="002060"/>
              </a:solidFill>
              <a:latin typeface="Arial" panose="020B0604020202020204" pitchFamily="34" charset="0"/>
              <a:cs typeface="Arial" panose="020B0604020202020204" pitchFamily="34" charset="0"/>
            </a:endParaRPr>
          </a:p>
          <a:p>
            <a:pPr marL="342900" indent="-342900" algn="just">
              <a:buFontTx/>
              <a:buAutoNum type="arabicPeriod"/>
            </a:pPr>
            <a:r>
              <a:rPr lang="ru-RU" sz="2000" dirty="0" smtClean="0">
                <a:solidFill>
                  <a:srgbClr val="002060"/>
                </a:solidFill>
                <a:latin typeface="Arial" panose="020B0604020202020204" pitchFamily="34" charset="0"/>
                <a:cs typeface="Arial" panose="020B0604020202020204" pitchFamily="34" charset="0"/>
              </a:rPr>
              <a:t>Назначить ответственными </a:t>
            </a:r>
            <a:r>
              <a:rPr lang="ru-RU" sz="2000" dirty="0">
                <a:solidFill>
                  <a:srgbClr val="002060"/>
                </a:solidFill>
                <a:latin typeface="Arial" panose="020B0604020202020204" pitchFamily="34" charset="0"/>
                <a:cs typeface="Arial" panose="020B0604020202020204" pitchFamily="34" charset="0"/>
              </a:rPr>
              <a:t>за реализацию мероприятий СПТ, </a:t>
            </a:r>
            <a:r>
              <a:rPr lang="ru-RU" sz="2000" dirty="0" smtClean="0">
                <a:solidFill>
                  <a:srgbClr val="002060"/>
                </a:solidFill>
                <a:latin typeface="Arial" panose="020B0604020202020204" pitchFamily="34" charset="0"/>
                <a:cs typeface="Arial" panose="020B0604020202020204" pitchFamily="34" charset="0"/>
              </a:rPr>
              <a:t>ППО, НВШС в 2024-2025 учебном году заместителей руководителей по ВР.</a:t>
            </a:r>
          </a:p>
          <a:p>
            <a:pPr marL="342900" indent="-342900" algn="just">
              <a:buFontTx/>
              <a:buAutoNum type="arabicPeriod"/>
            </a:pPr>
            <a:endParaRPr lang="ru-RU" sz="2000" dirty="0" smtClean="0">
              <a:solidFill>
                <a:srgbClr val="002060"/>
              </a:solidFill>
              <a:latin typeface="Arial" panose="020B0604020202020204" pitchFamily="34" charset="0"/>
              <a:cs typeface="Arial" panose="020B0604020202020204" pitchFamily="34" charset="0"/>
            </a:endParaRPr>
          </a:p>
          <a:p>
            <a:pPr marL="342900" indent="-342900" algn="just">
              <a:buAutoNum type="arabicPeriod"/>
            </a:pPr>
            <a:r>
              <a:rPr lang="ru-RU" sz="2000" dirty="0" smtClean="0">
                <a:solidFill>
                  <a:srgbClr val="002060"/>
                </a:solidFill>
                <a:latin typeface="Arial" panose="020B0604020202020204" pitchFamily="34" charset="0"/>
                <a:cs typeface="Arial" panose="020B0604020202020204" pitchFamily="34" charset="0"/>
              </a:rPr>
              <a:t>Соблюдать строго  даты мероприятий Календарных планов проведения мониторинговых исследований в сфере профилактики детского и семейного неблагополучия.</a:t>
            </a:r>
          </a:p>
          <a:p>
            <a:pPr marL="342900" indent="-342900" algn="just">
              <a:buAutoNum type="arabicPeriod"/>
            </a:pPr>
            <a:endParaRPr lang="ru-RU" sz="2000" dirty="0" smtClean="0">
              <a:solidFill>
                <a:srgbClr val="002060"/>
              </a:solidFill>
              <a:latin typeface="Arial" panose="020B0604020202020204" pitchFamily="34" charset="0"/>
              <a:cs typeface="Arial" panose="020B0604020202020204" pitchFamily="34" charset="0"/>
            </a:endParaRPr>
          </a:p>
          <a:p>
            <a:pPr marL="342900" indent="-342900" algn="just">
              <a:buAutoNum type="arabicPeriod"/>
            </a:pPr>
            <a:r>
              <a:rPr lang="ru-RU" sz="200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Принять </a:t>
            </a:r>
            <a:r>
              <a:rPr lang="ru-RU" sz="2000" dirty="0">
                <a:solidFill>
                  <a:srgbClr val="002060"/>
                </a:solidFill>
                <a:latin typeface="Arial" panose="020B0604020202020204" pitchFamily="34" charset="0"/>
                <a:ea typeface="Times New Roman" panose="02020603050405020304" pitchFamily="18" charset="0"/>
                <a:cs typeface="Arial" panose="020B0604020202020204" pitchFamily="34" charset="0"/>
              </a:rPr>
              <a:t>меры по проведению необходимых профилактических, коррекционных и иных психолого-педагогических мероприятий в соответствии с действующим законодательством по результатам </a:t>
            </a:r>
            <a:r>
              <a:rPr lang="ru-RU" sz="200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СПТ, ППО  и мониторинга </a:t>
            </a:r>
            <a:r>
              <a:rPr lang="ru-RU" sz="2000" dirty="0">
                <a:solidFill>
                  <a:srgbClr val="002060"/>
                </a:solidFill>
                <a:latin typeface="Arial" panose="020B0604020202020204" pitchFamily="34" charset="0"/>
                <a:ea typeface="Times New Roman" panose="02020603050405020304" pitchFamily="18" charset="0"/>
                <a:cs typeface="Arial" panose="020B0604020202020204" pitchFamily="34" charset="0"/>
              </a:rPr>
              <a:t>рисков возникновения насилия в школьной </a:t>
            </a:r>
            <a:r>
              <a:rPr lang="ru-RU" sz="200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среде.</a:t>
            </a:r>
          </a:p>
          <a:p>
            <a:pPr marL="342900" indent="-342900" algn="just">
              <a:buAutoNum type="arabicPeriod"/>
            </a:pPr>
            <a:endParaRPr lang="ru-RU" sz="2000"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342900" indent="-342900" algn="just">
              <a:buAutoNum type="arabicPeriod"/>
            </a:pPr>
            <a:r>
              <a:rPr lang="ru-RU" sz="200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Проводить коллегиальную оценку эффективности профилактических мероприятий.</a:t>
            </a:r>
          </a:p>
        </p:txBody>
      </p:sp>
    </p:spTree>
    <p:extLst>
      <p:ext uri="{BB962C8B-B14F-4D97-AF65-F5344CB8AC3E}">
        <p14:creationId xmlns:p14="http://schemas.microsoft.com/office/powerpoint/2010/main" val="55473115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1618</TotalTime>
  <Words>1057</Words>
  <Application>Microsoft Office PowerPoint</Application>
  <PresentationFormat>Широкоэкранный</PresentationFormat>
  <Paragraphs>85</Paragraphs>
  <Slides>6</Slides>
  <Notes>6</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6</vt:i4>
      </vt:variant>
    </vt:vector>
  </HeadingPairs>
  <TitlesOfParts>
    <vt:vector size="11"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Евгений Судаков</dc:creator>
  <cp:lastModifiedBy>User</cp:lastModifiedBy>
  <cp:revision>209</cp:revision>
  <cp:lastPrinted>2023-09-29T08:58:13Z</cp:lastPrinted>
  <dcterms:created xsi:type="dcterms:W3CDTF">2023-06-03T15:31:11Z</dcterms:created>
  <dcterms:modified xsi:type="dcterms:W3CDTF">2024-08-20T11:01:56Z</dcterms:modified>
</cp:coreProperties>
</file>