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72" r:id="rId4"/>
    <p:sldId id="271" r:id="rId5"/>
    <p:sldId id="273" r:id="rId6"/>
  </p:sldIdLst>
  <p:sldSz cx="9144000" cy="6858000" type="screen4x3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04825"/>
            <a:ext cx="33702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7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9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57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90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32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2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648072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12924" y="182877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" y="1556792"/>
            <a:ext cx="91349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Требования </a:t>
            </a:r>
          </a:p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к работникам при приёме </a:t>
            </a:r>
          </a:p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 образовательную организацию</a:t>
            </a:r>
            <a:endParaRPr lang="ru-RU" sz="40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5085184"/>
            <a:ext cx="5110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Докладчик: Кузьминых Татьяна Владимировна,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начальник отдела муниципальной службы, кадрового и документационного обеспечения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Управления образования администрации Кунгурского муниципального округа Пермского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419863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868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6896" y="31331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Распределение должностей по видам персонала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95536" y="1044205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Постановление администрации Кунгурского муниципального округа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Пермского края от 24.12.2021 №1664-171-01-09 "Об утверждении Положения о системе оплаты труда работников муниципальных учреждений,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подведомственных Управлению образования администрации Кунгурского муниципального округа Пермского края"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3587" y="3358612"/>
            <a:ext cx="315702" cy="3157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587" y="3787662"/>
            <a:ext cx="315702" cy="31570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124" y="4165435"/>
            <a:ext cx="315702" cy="3157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A6F3FA3-F2A3-7372-6C01-57E9B784B0D4}"/>
              </a:ext>
            </a:extLst>
          </p:cNvPr>
          <p:cNvSpPr txBox="1"/>
          <p:nvPr/>
        </p:nvSpPr>
        <p:spPr>
          <a:xfrm>
            <a:off x="524957" y="2880829"/>
            <a:ext cx="3816424" cy="2802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Административно-управленческий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Административный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Педагогические работники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Учебно-вспомогательный персонал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Работники культуры, искусства и кинематографии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персонал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Младший обслуживающий персонал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B77725-DC3C-CCDF-FC73-8A2A8067E204}"/>
              </a:ext>
            </a:extLst>
          </p:cNvPr>
          <p:cNvSpPr txBox="1"/>
          <p:nvPr/>
        </p:nvSpPr>
        <p:spPr>
          <a:xfrm>
            <a:off x="290177" y="2533742"/>
            <a:ext cx="381642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персонала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C37EDFB-0FDD-2FD1-60A5-4E875806C7E8}"/>
              </a:ext>
            </a:extLst>
          </p:cNvPr>
          <p:cNvSpPr txBox="1"/>
          <p:nvPr/>
        </p:nvSpPr>
        <p:spPr>
          <a:xfrm>
            <a:off x="1698835" y="5972529"/>
            <a:ext cx="5687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Номенклатура должностей педагогических работников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9F83C10-62D7-BE7C-0435-AAE41B9D7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940" y="5810595"/>
            <a:ext cx="711895" cy="7118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303E924-FC68-071C-F053-B6558162454F}"/>
              </a:ext>
            </a:extLst>
          </p:cNvPr>
          <p:cNvSpPr txBox="1"/>
          <p:nvPr/>
        </p:nvSpPr>
        <p:spPr>
          <a:xfrm>
            <a:off x="5405864" y="3338337"/>
            <a:ext cx="3342600" cy="1969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Положение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Штатное расписание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рудовой договор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риказ о прием на работу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рудовая книжка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7E33F60-4C1C-26A0-24E2-1DF9DCAA8BE1}"/>
              </a:ext>
            </a:extLst>
          </p:cNvPr>
          <p:cNvSpPr txBox="1"/>
          <p:nvPr/>
        </p:nvSpPr>
        <p:spPr>
          <a:xfrm>
            <a:off x="4953587" y="2581133"/>
            <a:ext cx="3342600" cy="66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Единство наименования  должностей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20E16FD2-CDDC-8363-22C2-9961EECC67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8124" y="4545927"/>
            <a:ext cx="317019" cy="31701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DD879D64-5C47-ADFC-2D00-7ABE51A1F2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8124" y="4965080"/>
            <a:ext cx="317019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69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8557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Требования к работникам при приёме в образовательную организацию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78" y="1334586"/>
            <a:ext cx="9060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9535" y="2152023"/>
            <a:ext cx="1872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Квалификация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15C6442-9415-4D70-A479-1E8D7B287571}"/>
              </a:ext>
            </a:extLst>
          </p:cNvPr>
          <p:cNvSpPr/>
          <p:nvPr/>
        </p:nvSpPr>
        <p:spPr>
          <a:xfrm>
            <a:off x="238600" y="3504577"/>
            <a:ext cx="1872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Здоровье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261C75B-512C-E7E8-3E9E-046C706BEC3F}"/>
              </a:ext>
            </a:extLst>
          </p:cNvPr>
          <p:cNvSpPr txBox="1"/>
          <p:nvPr/>
        </p:nvSpPr>
        <p:spPr>
          <a:xfrm>
            <a:off x="187025" y="4878450"/>
            <a:ext cx="19758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Отсутствие запретов и ограничений ст.331 и ст.351.1 ТК РФ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8578881-54E1-D7F5-9BD0-F72002CDE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816" y="1261835"/>
            <a:ext cx="926232" cy="92623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2D2E6B9-373B-DFDB-5363-2AC51F222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562" y="2711151"/>
            <a:ext cx="886910" cy="8869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9C66F2F-1884-EB75-252A-9D6EB1DDF1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182" y="4122217"/>
            <a:ext cx="981671" cy="8764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67A9AA5-0E32-2D30-EADD-154CDF1166CB}"/>
              </a:ext>
            </a:extLst>
          </p:cNvPr>
          <p:cNvSpPr txBox="1"/>
          <p:nvPr/>
        </p:nvSpPr>
        <p:spPr>
          <a:xfrm>
            <a:off x="4439730" y="1233626"/>
            <a:ext cx="4251655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Квалификационные справочники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рофстандарты</a:t>
            </a:r>
          </a:p>
          <a:p>
            <a:endParaRPr lang="ru-RU" sz="1400" dirty="0">
              <a:latin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</a:rPr>
              <a:t>Допускаются:</a:t>
            </a:r>
            <a:r>
              <a:rPr lang="ru-RU" sz="1400" dirty="0">
                <a:latin typeface="Times New Roman" panose="02020603050405020304" pitchFamily="18" charset="0"/>
              </a:rPr>
              <a:t> 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Студенты ВУЗов 4 курса – основные общеобразовательные программы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Совершеннолетние студенты СПО – последний год обучения программы </a:t>
            </a:r>
            <a:r>
              <a:rPr lang="ru-RU" sz="1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дошкольного образования и начального общего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образования</a:t>
            </a:r>
          </a:p>
          <a:p>
            <a:r>
              <a:rPr lang="ru-RU" sz="1400" dirty="0">
                <a:latin typeface="Times New Roman" panose="02020603050405020304" pitchFamily="18" charset="0"/>
              </a:rPr>
              <a:t>Иные лица с учетом п.9 ЕКС в сфере образования</a:t>
            </a:r>
            <a:endParaRPr lang="ru-RU" sz="1400" dirty="0"/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="" xmlns:a16="http://schemas.microsoft.com/office/drawing/2014/main" id="{07F7BDB9-EC00-6E49-8723-D01EF0237799}"/>
              </a:ext>
            </a:extLst>
          </p:cNvPr>
          <p:cNvSpPr/>
          <p:nvPr/>
        </p:nvSpPr>
        <p:spPr>
          <a:xfrm>
            <a:off x="1994282" y="1207578"/>
            <a:ext cx="752976" cy="50607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3C84C910-661B-7064-90C0-C2E5AD8698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7642" y="1172717"/>
            <a:ext cx="1201316" cy="120131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A2B1BABD-780C-5D5A-DBDF-2507EBCE4E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5632" y="3835307"/>
            <a:ext cx="1166805" cy="116680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96DD7DD4-AB90-8108-3B25-1B65FBBC64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0187" y="5092801"/>
            <a:ext cx="1305843" cy="130584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E962D3DE-6FA2-AF8E-7AD7-61070EB0FC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7404" y="2514282"/>
            <a:ext cx="1201316" cy="10010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BFF5E1F-BF58-6506-5FA5-76D225FC8D85}"/>
              </a:ext>
            </a:extLst>
          </p:cNvPr>
          <p:cNvSpPr txBox="1"/>
          <p:nvPr/>
        </p:nvSpPr>
        <p:spPr>
          <a:xfrm>
            <a:off x="4402005" y="3678002"/>
            <a:ext cx="4251656" cy="8617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ОБЯЗАТЕЛЬНО! </a:t>
            </a:r>
          </a:p>
          <a:p>
            <a:pPr algn="ctr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Медосмотр при приеме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сихиатрическое освидетельствование</a:t>
            </a:r>
            <a:endParaRPr lang="ru-RU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E139003-42FF-FBDA-49FB-65FA25A8D0A9}"/>
              </a:ext>
            </a:extLst>
          </p:cNvPr>
          <p:cNvSpPr txBox="1"/>
          <p:nvPr/>
        </p:nvSpPr>
        <p:spPr>
          <a:xfrm>
            <a:off x="4439727" y="4817018"/>
            <a:ext cx="4251657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 права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пед.деятельность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Судимость, уголовное преследование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Недееспособность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заболевания по Перечню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Признание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иностранным агентом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E7D4632-F04F-3623-C443-17BD69C66963}"/>
              </a:ext>
            </a:extLst>
          </p:cNvPr>
          <p:cNvSpPr txBox="1"/>
          <p:nvPr/>
        </p:nvSpPr>
        <p:spPr>
          <a:xfrm>
            <a:off x="3646419" y="2011636"/>
            <a:ext cx="681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ПЕД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7AE1307-DD9D-FDB0-254B-0F01899FD9A6}"/>
              </a:ext>
            </a:extLst>
          </p:cNvPr>
          <p:cNvSpPr txBox="1"/>
          <p:nvPr/>
        </p:nvSpPr>
        <p:spPr>
          <a:xfrm>
            <a:off x="3646419" y="2911139"/>
            <a:ext cx="681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АУП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498466D-473E-BB1A-7FD6-3AEC64EA0A3E}"/>
              </a:ext>
            </a:extLst>
          </p:cNvPr>
          <p:cNvSpPr txBox="1"/>
          <p:nvPr/>
        </p:nvSpPr>
        <p:spPr>
          <a:xfrm>
            <a:off x="3697992" y="4893841"/>
            <a:ext cx="741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УВП, МОП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07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214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Профстандарты в области образования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6500632"/>
            <a:ext cx="9144793" cy="377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8" y="6506728"/>
            <a:ext cx="207282" cy="3657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CDC8856-EEF1-E643-041B-4C9F9923A8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720" y="721491"/>
            <a:ext cx="5256584" cy="541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1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7513" y="1412776"/>
            <a:ext cx="87489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Информацию принять к сведению и применению в работе.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2. Исключить случаи допуска до работы в образовательной организации лиц, имеющих соответствующие запреты и ограничения.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6500632"/>
            <a:ext cx="9144793" cy="377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8" y="6506728"/>
            <a:ext cx="207282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51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2164</TotalTime>
  <Words>241</Words>
  <Application>Microsoft Office PowerPoint</Application>
  <PresentationFormat>Экран (4:3)</PresentationFormat>
  <Paragraphs>61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179</cp:revision>
  <cp:lastPrinted>2022-08-18T04:17:06Z</cp:lastPrinted>
  <dcterms:created xsi:type="dcterms:W3CDTF">2022-08-15T08:04:53Z</dcterms:created>
  <dcterms:modified xsi:type="dcterms:W3CDTF">2024-08-21T02:58:49Z</dcterms:modified>
</cp:coreProperties>
</file>