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59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CF4281-559A-4D70-9F53-A7B5F1D66B69}">
          <p14:sldIdLst>
            <p14:sldId id="256"/>
            <p14:sldId id="258"/>
            <p14:sldId id="257"/>
            <p14:sldId id="266"/>
            <p14:sldId id="259"/>
            <p14:sldId id="260"/>
            <p14:sldId id="261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7B6"/>
    <a:srgbClr val="3767B6"/>
    <a:srgbClr val="3668B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4F30-516A-4EE5-B843-8305B2BB50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9762-79D8-4D0C-9E88-B1CD1911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4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4F30-516A-4EE5-B843-8305B2BB50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9762-79D8-4D0C-9E88-B1CD1911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4F30-516A-4EE5-B843-8305B2BB50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9762-79D8-4D0C-9E88-B1CD1911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4F30-516A-4EE5-B843-8305B2BB50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9762-79D8-4D0C-9E88-B1CD1911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4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4F30-516A-4EE5-B843-8305B2BB50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9762-79D8-4D0C-9E88-B1CD1911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2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4F30-516A-4EE5-B843-8305B2BB50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9762-79D8-4D0C-9E88-B1CD1911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3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4F30-516A-4EE5-B843-8305B2BB50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9762-79D8-4D0C-9E88-B1CD1911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4F30-516A-4EE5-B843-8305B2BB50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9762-79D8-4D0C-9E88-B1CD1911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8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4F30-516A-4EE5-B843-8305B2BB50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9762-79D8-4D0C-9E88-B1CD1911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7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4F30-516A-4EE5-B843-8305B2BB50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9762-79D8-4D0C-9E88-B1CD1911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0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4F30-516A-4EE5-B843-8305B2BB50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9762-79D8-4D0C-9E88-B1CD1911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1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4F30-516A-4EE5-B843-8305B2BB50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29762-79D8-4D0C-9E88-B1CD1911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7000">
              <a:schemeClr val="accent1">
                <a:lumMod val="43000"/>
                <a:lumOff val="57000"/>
              </a:schemeClr>
            </a:gs>
            <a:gs pos="100000">
              <a:srgbClr val="366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D6445AAE-244E-46A2-93AF-E4336E8633A2}"/>
              </a:ext>
            </a:extLst>
          </p:cNvPr>
          <p:cNvGrpSpPr/>
          <p:nvPr/>
        </p:nvGrpSpPr>
        <p:grpSpPr>
          <a:xfrm>
            <a:off x="0" y="5880947"/>
            <a:ext cx="9144000" cy="977053"/>
            <a:chOff x="0" y="5562791"/>
            <a:chExt cx="12192000" cy="130273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6FD5F2E2-7621-4446-8BA0-BF717448B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70" b="13983"/>
            <a:stretch/>
          </p:blipFill>
          <p:spPr>
            <a:xfrm>
              <a:off x="0" y="5904705"/>
              <a:ext cx="12192000" cy="960823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99317081-D2E5-4527-84EB-2770E04A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4572" y="5562791"/>
              <a:ext cx="954123" cy="12328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676275" y="2390775"/>
            <a:ext cx="7791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ru-RU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в образовательные организации</a:t>
            </a:r>
          </a:p>
          <a:p>
            <a:pPr lvl="0" algn="ctr" defTabSz="914400"/>
            <a:r>
              <a:rPr lang="ru-RU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высшего образования, находящиеся в ведении МЧС 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07540"/>
            <a:ext cx="1504950" cy="14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7000">
              <a:schemeClr val="accent1">
                <a:lumMod val="43000"/>
                <a:lumOff val="57000"/>
              </a:schemeClr>
            </a:gs>
            <a:gs pos="100000">
              <a:srgbClr val="366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D6445AAE-244E-46A2-93AF-E4336E8633A2}"/>
              </a:ext>
            </a:extLst>
          </p:cNvPr>
          <p:cNvGrpSpPr/>
          <p:nvPr/>
        </p:nvGrpSpPr>
        <p:grpSpPr>
          <a:xfrm>
            <a:off x="0" y="5880947"/>
            <a:ext cx="9144000" cy="977053"/>
            <a:chOff x="0" y="5562791"/>
            <a:chExt cx="12192000" cy="130273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6FD5F2E2-7621-4446-8BA0-BF717448B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70" b="13983"/>
            <a:stretch/>
          </p:blipFill>
          <p:spPr>
            <a:xfrm>
              <a:off x="0" y="5904705"/>
              <a:ext cx="12192000" cy="960823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99317081-D2E5-4527-84EB-2770E04A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4572" y="5562791"/>
              <a:ext cx="954123" cy="12328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1533525" y="107540"/>
            <a:ext cx="742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Наименование образовательных организаций, которые комплектует Главное управление </a:t>
            </a:r>
            <a:br>
              <a:rPr lang="ru-RU" sz="24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МЧС России по Пермскому краю</a:t>
            </a:r>
            <a:endParaRPr lang="ru-RU" sz="2400" b="1" dirty="0">
              <a:solidFill>
                <a:schemeClr val="bg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07540"/>
            <a:ext cx="1504950" cy="1409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225" y="1627824"/>
            <a:ext cx="3868759" cy="5232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lfaen" panose="010A0502050306030303" pitchFamily="18" charset="0"/>
                <a:cs typeface="Arial"/>
              </a:rPr>
              <a:t>САНКТ-ПЕТЕРБУРГСКИЙ УНИВЕРСИТЕТ ГПС МЧС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22" y="2322627"/>
            <a:ext cx="2834274" cy="14750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1627824"/>
            <a:ext cx="3900791" cy="5232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lfaen" panose="010A0502050306030303" pitchFamily="18" charset="0"/>
                <a:cs typeface="Arial"/>
              </a:rPr>
              <a:t>УРАЛЬСКИЙ ИНСТИТУТ ГПС 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lfaen" panose="010A0502050306030303" pitchFamily="18" charset="0"/>
                <a:cs typeface="Arial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lfaen" panose="010A0502050306030303" pitchFamily="18" charset="0"/>
                <a:cs typeface="Arial"/>
              </a:rPr>
              <a:t>МЧС РОССИИ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625" y="2301130"/>
            <a:ext cx="2791540" cy="14948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9387" y="3969252"/>
            <a:ext cx="4056434" cy="5232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lfaen" panose="010A0502050306030303" pitchFamily="18" charset="0"/>
                <a:cs typeface="Arial"/>
              </a:rPr>
              <a:t>ИВАНОВСКАЯ ПОЖАРНО-СПАСАТЕЛЬНАЯ АКАДЕМИЯ ГПС МЧС РОССИИ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7" y="4646058"/>
            <a:ext cx="3035031" cy="14688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3459" y="4076973"/>
            <a:ext cx="3533775" cy="3077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lfaen" panose="010A0502050306030303" pitchFamily="18" charset="0"/>
                <a:cs typeface="Arial"/>
              </a:rPr>
              <a:t>АКАДЕМИЯ ГПС МЧС РОССИИ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544" y="4591027"/>
            <a:ext cx="2171701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7000">
              <a:schemeClr val="accent1">
                <a:lumMod val="43000"/>
                <a:lumOff val="57000"/>
              </a:schemeClr>
            </a:gs>
            <a:gs pos="100000">
              <a:srgbClr val="366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D6445AAE-244E-46A2-93AF-E4336E8633A2}"/>
              </a:ext>
            </a:extLst>
          </p:cNvPr>
          <p:cNvGrpSpPr/>
          <p:nvPr/>
        </p:nvGrpSpPr>
        <p:grpSpPr>
          <a:xfrm>
            <a:off x="0" y="5880947"/>
            <a:ext cx="9144000" cy="977053"/>
            <a:chOff x="0" y="5562791"/>
            <a:chExt cx="12192000" cy="130273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6FD5F2E2-7621-4446-8BA0-BF717448B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70" b="13983"/>
            <a:stretch/>
          </p:blipFill>
          <p:spPr>
            <a:xfrm>
              <a:off x="0" y="5904705"/>
              <a:ext cx="12192000" cy="960823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99317081-D2E5-4527-84EB-2770E04A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4572" y="5562791"/>
              <a:ext cx="954123" cy="12328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1533525" y="107540"/>
            <a:ext cx="7420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Специальности по которым ведется набор на бюджетную форму обучения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в качестве курсантов, вступительные испытания и минимальные баллы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07540"/>
            <a:ext cx="1504950" cy="140939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87048"/>
              </p:ext>
            </p:extLst>
          </p:nvPr>
        </p:nvGraphicFramePr>
        <p:xfrm>
          <a:off x="142875" y="1685927"/>
          <a:ext cx="8915401" cy="4435666"/>
        </p:xfrm>
        <a:graphic>
          <a:graphicData uri="http://schemas.openxmlformats.org/drawingml/2006/table">
            <a:tbl>
              <a:tblPr firstRow="1" firstCol="1" bandRow="1"/>
              <a:tblGrid>
                <a:gridCol w="2200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62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72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образовательных организации, специальности и направления подготовки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7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«Пожарная безопасность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специалитет, срок обучения 5 лет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«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срок обучения 4 года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(профильная, результаты ЕГЭ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физика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(письменно)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7000">
              <a:schemeClr val="accent1">
                <a:lumMod val="43000"/>
                <a:lumOff val="57000"/>
              </a:schemeClr>
            </a:gs>
            <a:gs pos="100000">
              <a:srgbClr val="366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D6445AAE-244E-46A2-93AF-E4336E8633A2}"/>
              </a:ext>
            </a:extLst>
          </p:cNvPr>
          <p:cNvGrpSpPr/>
          <p:nvPr/>
        </p:nvGrpSpPr>
        <p:grpSpPr>
          <a:xfrm>
            <a:off x="0" y="5880947"/>
            <a:ext cx="9144000" cy="977053"/>
            <a:chOff x="0" y="5562791"/>
            <a:chExt cx="12192000" cy="130273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6FD5F2E2-7621-4446-8BA0-BF717448B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70" b="13983"/>
            <a:stretch/>
          </p:blipFill>
          <p:spPr>
            <a:xfrm>
              <a:off x="0" y="5904705"/>
              <a:ext cx="12192000" cy="960823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99317081-D2E5-4527-84EB-2770E04A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4572" y="5562791"/>
              <a:ext cx="954123" cy="12328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1533525" y="107540"/>
            <a:ext cx="7420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Специальности по которым ведется набор на бюджетную форму обучения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в качестве курсантов, вступительные испытания и минимальные баллы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07540"/>
            <a:ext cx="1504950" cy="140939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61736"/>
              </p:ext>
            </p:extLst>
          </p:nvPr>
        </p:nvGraphicFramePr>
        <p:xfrm>
          <a:off x="142875" y="1666875"/>
          <a:ext cx="8915401" cy="4335394"/>
        </p:xfrm>
        <a:graphic>
          <a:graphicData uri="http://schemas.openxmlformats.org/drawingml/2006/table">
            <a:tbl>
              <a:tblPr firstRow="1" firstCol="1" bandRow="1"/>
              <a:tblGrid>
                <a:gridCol w="1866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3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74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образовательных организации, специальности и направления подготовки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«Пожарная безопасность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специалитет, срок обучения 5 лет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«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срок обучения 4 года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(профильная, результаты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ЕГЭ) или внутреннее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вступительное испытание по дисциплине «Безопасность жизнедеятельности»,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b="1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/ химия,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ЕГЭ;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вступительное испытание по дисциплине «Пожарная безопасность»,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36;</a:t>
                      </a: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(результаты ЕГЭ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Дополнительные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(письменно)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подготовка,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8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7000">
              <a:schemeClr val="accent1">
                <a:lumMod val="43000"/>
                <a:lumOff val="57000"/>
              </a:schemeClr>
            </a:gs>
            <a:gs pos="100000">
              <a:srgbClr val="366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D6445AAE-244E-46A2-93AF-E4336E8633A2}"/>
              </a:ext>
            </a:extLst>
          </p:cNvPr>
          <p:cNvGrpSpPr/>
          <p:nvPr/>
        </p:nvGrpSpPr>
        <p:grpSpPr>
          <a:xfrm>
            <a:off x="0" y="5880947"/>
            <a:ext cx="9144000" cy="977053"/>
            <a:chOff x="0" y="5562791"/>
            <a:chExt cx="12192000" cy="130273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6FD5F2E2-7621-4446-8BA0-BF717448B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70" b="13983"/>
            <a:stretch/>
          </p:blipFill>
          <p:spPr>
            <a:xfrm>
              <a:off x="0" y="5904705"/>
              <a:ext cx="12192000" cy="960823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99317081-D2E5-4527-84EB-2770E04A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4572" y="5562791"/>
              <a:ext cx="954123" cy="12328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1352550" y="422361"/>
            <a:ext cx="779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ru-RU" sz="2400" b="1" dirty="0">
                <a:solidFill>
                  <a:prstClr val="white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Требования к кандидатам для поступления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07540"/>
            <a:ext cx="1504950" cy="140939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30781"/>
              </p:ext>
            </p:extLst>
          </p:nvPr>
        </p:nvGraphicFramePr>
        <p:xfrm>
          <a:off x="371476" y="1773371"/>
          <a:ext cx="8477249" cy="1389888"/>
        </p:xfrm>
        <a:graphic>
          <a:graphicData uri="http://schemas.openxmlformats.org/drawingml/2006/table">
            <a:tbl>
              <a:tblPr firstRow="1" firstCol="1" bandRow="1"/>
              <a:tblGrid>
                <a:gridCol w="1825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51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имеющие среднее (полное) общее 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среднее профессиональное 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поступающих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младше 17 лет, не старше 30 лет на год поступления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6226" y="3295624"/>
            <a:ext cx="90011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гражданство Российской Федерации;</a:t>
            </a:r>
            <a:r>
              <a:rPr lang="ru-RU" sz="2000" b="1" spc="-23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возраст</a:t>
            </a:r>
            <a:r>
              <a:rPr lang="ru-RU" sz="2000" b="1" spc="-2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от</a:t>
            </a:r>
            <a:r>
              <a:rPr lang="ru-RU" sz="2000" b="1" spc="-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17</a:t>
            </a:r>
            <a:r>
              <a:rPr lang="ru-RU" sz="2000" b="1" spc="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до</a:t>
            </a:r>
            <a:r>
              <a:rPr lang="ru-RU" sz="2000" b="1" spc="-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30</a:t>
            </a:r>
            <a:r>
              <a:rPr lang="ru-RU" sz="2000" b="1" spc="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лет;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хорошее</a:t>
            </a:r>
            <a:r>
              <a:rPr lang="ru-RU" sz="2000" b="1" spc="-2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состояние</a:t>
            </a:r>
            <a:r>
              <a:rPr lang="ru-RU" sz="2000" b="1" spc="-2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здоровья;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405890" algn="l"/>
                <a:tab pos="2094865" algn="l"/>
                <a:tab pos="3042920" algn="l"/>
                <a:tab pos="3785235" algn="l"/>
                <a:tab pos="4017010" algn="l"/>
              </a:tabLst>
            </a:pPr>
            <a:r>
              <a:rPr lang="ru-RU" sz="2000" b="1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отсутствие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судимости, уголовного преследования и административных правонарушений;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отличный</a:t>
            </a:r>
            <a:r>
              <a:rPr lang="ru-RU" sz="2000" b="1" spc="-25" dirty="0" smtClean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уровень</a:t>
            </a:r>
            <a:r>
              <a:rPr lang="ru-RU" sz="2000" b="1" spc="-4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физической</a:t>
            </a:r>
            <a:r>
              <a:rPr lang="ru-RU" sz="2000" b="1" spc="-5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подготовки.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Перед поступлением в ВУЗы МЧС России кандидаты направляются для прохождения</a:t>
            </a:r>
            <a:r>
              <a:rPr lang="ru-RU" sz="2000" b="1" spc="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военно-врачебной</a:t>
            </a:r>
            <a:r>
              <a:rPr lang="ru-RU" sz="2000" b="1" spc="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комиссии</a:t>
            </a:r>
            <a:r>
              <a:rPr lang="ru-RU" sz="2000" b="1" spc="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spc="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профессионального</a:t>
            </a:r>
            <a:r>
              <a:rPr lang="ru-RU" sz="2000" b="1" spc="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психологического</a:t>
            </a:r>
            <a:r>
              <a:rPr lang="ru-RU" sz="2000" b="1" spc="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отбора,</a:t>
            </a:r>
            <a:r>
              <a:rPr lang="ru-RU" sz="2000" b="1" spc="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по</a:t>
            </a:r>
            <a:r>
              <a:rPr lang="ru-RU" sz="2000" b="1" spc="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заключению которых кандидаты признаются годными или нет к поступлению в ВУЗы</a:t>
            </a:r>
            <a:r>
              <a:rPr lang="ru-RU" sz="2000" b="1" spc="5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МЧС</a:t>
            </a:r>
            <a:r>
              <a:rPr lang="ru-RU" sz="2000" b="1" spc="-20" dirty="0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Sylfaen" panose="010A0502050306030303" pitchFamily="18" charset="0"/>
                <a:ea typeface="Times New Roman" panose="02020603050405020304" pitchFamily="18" charset="0"/>
              </a:rPr>
              <a:t>России.</a:t>
            </a:r>
            <a:endParaRPr lang="ru-RU" sz="2000" b="1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7000">
              <a:schemeClr val="accent1">
                <a:lumMod val="43000"/>
                <a:lumOff val="57000"/>
              </a:schemeClr>
            </a:gs>
            <a:gs pos="100000">
              <a:srgbClr val="366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D6445AAE-244E-46A2-93AF-E4336E8633A2}"/>
              </a:ext>
            </a:extLst>
          </p:cNvPr>
          <p:cNvGrpSpPr/>
          <p:nvPr/>
        </p:nvGrpSpPr>
        <p:grpSpPr>
          <a:xfrm>
            <a:off x="0" y="5880947"/>
            <a:ext cx="9144000" cy="977053"/>
            <a:chOff x="0" y="5562791"/>
            <a:chExt cx="12192000" cy="130273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6FD5F2E2-7621-4446-8BA0-BF717448B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70" b="13983"/>
            <a:stretch/>
          </p:blipFill>
          <p:spPr>
            <a:xfrm>
              <a:off x="0" y="5904705"/>
              <a:ext cx="12192000" cy="960823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99317081-D2E5-4527-84EB-2770E04A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4572" y="5562791"/>
              <a:ext cx="954123" cy="12328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1352550" y="183740"/>
            <a:ext cx="7791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ru-RU" sz="2800" b="1" dirty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Преимущества поступления и обучения </a:t>
            </a:r>
            <a:r>
              <a:rPr lang="ru-RU" sz="28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в ВУЗах МЧС </a:t>
            </a:r>
            <a:r>
              <a:rPr lang="ru-RU" sz="2800" b="1" dirty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07540"/>
            <a:ext cx="1504950" cy="14093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9302" y="1441891"/>
            <a:ext cx="85253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Курсантам</a:t>
            </a:r>
            <a:r>
              <a:rPr lang="ru-RU" sz="19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выплачивается</a:t>
            </a:r>
            <a:r>
              <a:rPr lang="ru-RU" sz="1900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ежемесячное</a:t>
            </a:r>
            <a:r>
              <a:rPr lang="ru-RU" sz="19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денежное</a:t>
            </a:r>
            <a:r>
              <a:rPr lang="ru-RU" sz="1900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довольствие;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Проживанием, питанием и обмундированием курсанты </a:t>
            </a:r>
            <a:r>
              <a:rPr lang="ru-RU" sz="19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обеспечиваются</a:t>
            </a:r>
            <a:r>
              <a:rPr lang="ru-RU" sz="1900" b="1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бесплатно;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отсрочки от прохождения срочной службы в ВС РФ на период обучения (в случае поступления на базе 11 классов), а также по окончании ВУЗ МЧС России на период службы в МЧС России </a:t>
            </a:r>
            <a:endParaRPr lang="ru-RU" sz="19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Ежегодно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окончании учебного года предоставляется месячный летний каникулярный отпуск с бесплатным проездом к месту отдыха и обратно в пределах территории Российской Федерации;</a:t>
            </a:r>
            <a:r>
              <a:rPr lang="ru-RU" sz="1900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</a:t>
            </a:r>
            <a:r>
              <a:rPr lang="ru-RU" sz="1900" b="1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завершения</a:t>
            </a:r>
            <a:r>
              <a:rPr lang="ru-RU" sz="1900" b="1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</a:t>
            </a:r>
            <a:r>
              <a:rPr lang="ru-RU" sz="1900" b="1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выпускникам</a:t>
            </a:r>
            <a:r>
              <a:rPr lang="ru-RU" sz="1900" b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присваивается</a:t>
            </a:r>
            <a:r>
              <a:rPr lang="ru-RU" sz="1900" b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spc="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специальное </a:t>
            </a: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звание</a:t>
            </a:r>
            <a:r>
              <a:rPr lang="ru-RU" sz="1900" b="1" spc="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«лейтенант</a:t>
            </a:r>
            <a:r>
              <a:rPr lang="ru-RU" sz="1900" b="1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внутренней</a:t>
            </a:r>
            <a:r>
              <a:rPr lang="ru-RU" sz="19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службы»;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пенсию после 20 лет службы (период обучения входит в общий стаж службы);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завершения обучения гарантировано прохождение службы в подразделениях ФПС ГПС Главного управления МЧС России по Пермскому краю.</a:t>
            </a:r>
            <a:endParaRPr lang="ru-RU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7000">
              <a:schemeClr val="accent1">
                <a:lumMod val="43000"/>
                <a:lumOff val="57000"/>
              </a:schemeClr>
            </a:gs>
            <a:gs pos="100000">
              <a:srgbClr val="366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D6445AAE-244E-46A2-93AF-E4336E8633A2}"/>
              </a:ext>
            </a:extLst>
          </p:cNvPr>
          <p:cNvGrpSpPr/>
          <p:nvPr/>
        </p:nvGrpSpPr>
        <p:grpSpPr>
          <a:xfrm>
            <a:off x="0" y="5880947"/>
            <a:ext cx="9144000" cy="977053"/>
            <a:chOff x="0" y="5562791"/>
            <a:chExt cx="12192000" cy="130273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6FD5F2E2-7621-4446-8BA0-BF717448B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70" b="13983"/>
            <a:stretch/>
          </p:blipFill>
          <p:spPr>
            <a:xfrm>
              <a:off x="0" y="5904705"/>
              <a:ext cx="12192000" cy="960823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99317081-D2E5-4527-84EB-2770E04A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4572" y="5562791"/>
              <a:ext cx="954123" cy="12328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1352550" y="183740"/>
            <a:ext cx="7791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ru-RU" sz="2800" b="1" dirty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Преимущества дальнейшего прохождения службы в ФПС ГПС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07540"/>
            <a:ext cx="1504950" cy="14093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387" y="1654302"/>
            <a:ext cx="90392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ylfaen" panose="010A0502050306030303" pitchFamily="18" charset="0"/>
              </a:rPr>
              <a:t>обязательное государственное страхование жизни и здоровья;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ylfaen" panose="010A0502050306030303" pitchFamily="18" charset="0"/>
              </a:rPr>
              <a:t>льготная пенсия (20 лет стажа службы, включая </a:t>
            </a:r>
            <a:r>
              <a:rPr lang="ru-RU" sz="2100" b="1" dirty="0" smtClean="0">
                <a:latin typeface="Sylfaen" panose="010A0502050306030303" pitchFamily="18" charset="0"/>
              </a:rPr>
              <a:t>период обучения</a:t>
            </a:r>
            <a:r>
              <a:rPr lang="ru-RU" sz="2100" b="1" dirty="0">
                <a:latin typeface="Sylfaen" panose="010A0502050306030303" pitchFamily="18" charset="0"/>
              </a:rPr>
              <a:t>);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ylfaen" panose="010A0502050306030303" pitchFamily="18" charset="0"/>
              </a:rPr>
              <a:t>медицинское обеспечение;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ylfaen" panose="010A0502050306030303" pitchFamily="18" charset="0"/>
              </a:rPr>
              <a:t>санаторно-курортное обеспечение;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ylfaen" panose="010A0502050306030303" pitchFamily="18" charset="0"/>
              </a:rPr>
              <a:t>обеспечение жилым и служебным </a:t>
            </a:r>
            <a:r>
              <a:rPr lang="ru-RU" sz="2100" b="1" dirty="0" smtClean="0">
                <a:latin typeface="Sylfaen" panose="010A0502050306030303" pitchFamily="18" charset="0"/>
              </a:rPr>
              <a:t>помещением (при наличии таковых);</a:t>
            </a:r>
            <a:endParaRPr lang="ru-RU" sz="2100" b="1" dirty="0">
              <a:latin typeface="Sylfaen" panose="010A05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ylfaen" panose="010A0502050306030303" pitchFamily="18" charset="0"/>
              </a:rPr>
              <a:t>обеспечение вещевым имуществом;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ylfaen" panose="010A0502050306030303" pitchFamily="18" charset="0"/>
              </a:rPr>
              <a:t>несколько видов отпусков в зависимости от стажа и замещаемой должности;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ylfaen" panose="010A0502050306030303" pitchFamily="18" charset="0"/>
              </a:rPr>
              <a:t>оплата проезда к месту проведения отпуска в пределах территории </a:t>
            </a:r>
            <a:r>
              <a:rPr lang="ru-RU" sz="2100" b="1" dirty="0" smtClean="0">
                <a:latin typeface="Sylfaen" panose="010A0502050306030303" pitchFamily="18" charset="0"/>
              </a:rPr>
              <a:t>Российской Федерации </a:t>
            </a:r>
            <a:r>
              <a:rPr lang="ru-RU" sz="2100" b="1" dirty="0">
                <a:latin typeface="Sylfaen" panose="010A0502050306030303" pitchFamily="18" charset="0"/>
              </a:rPr>
              <a:t>и обратно сотруднику и одному члену его семьи один раз в год;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ylfaen" panose="010A0502050306030303" pitchFamily="18" charset="0"/>
              </a:rPr>
              <a:t>оплата командировочных расходов;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ylfaen" panose="010A0502050306030303" pitchFamily="18" charset="0"/>
              </a:rPr>
              <a:t>льготная очередь в детский сад и школу для детей сотрудников;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ylfaen" panose="010A0502050306030303" pitchFamily="18" charset="0"/>
              </a:rPr>
              <a:t>постановка на специальный воинский учет.</a:t>
            </a:r>
          </a:p>
        </p:txBody>
      </p:sp>
    </p:spTree>
    <p:extLst>
      <p:ext uri="{BB962C8B-B14F-4D97-AF65-F5344CB8AC3E}">
        <p14:creationId xmlns:p14="http://schemas.microsoft.com/office/powerpoint/2010/main" val="314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7000">
              <a:schemeClr val="accent1">
                <a:lumMod val="43000"/>
                <a:lumOff val="57000"/>
              </a:schemeClr>
            </a:gs>
            <a:gs pos="100000">
              <a:srgbClr val="366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D6445AAE-244E-46A2-93AF-E4336E8633A2}"/>
              </a:ext>
            </a:extLst>
          </p:cNvPr>
          <p:cNvGrpSpPr/>
          <p:nvPr/>
        </p:nvGrpSpPr>
        <p:grpSpPr>
          <a:xfrm>
            <a:off x="0" y="5880947"/>
            <a:ext cx="9144000" cy="977053"/>
            <a:chOff x="0" y="5562791"/>
            <a:chExt cx="12192000" cy="130273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6FD5F2E2-7621-4446-8BA0-BF717448B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70" b="13983"/>
            <a:stretch/>
          </p:blipFill>
          <p:spPr>
            <a:xfrm>
              <a:off x="0" y="5904705"/>
              <a:ext cx="12192000" cy="960823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99317081-D2E5-4527-84EB-2770E04A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4572" y="5562791"/>
              <a:ext cx="954123" cy="12328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895351" y="550627"/>
            <a:ext cx="779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ru-RU" sz="2800" b="1" dirty="0">
                <a:solidFill>
                  <a:schemeClr val="bg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КОНТАКТЫ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07540"/>
            <a:ext cx="1504950" cy="140939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730466"/>
              </p:ext>
            </p:extLst>
          </p:nvPr>
        </p:nvGraphicFramePr>
        <p:xfrm>
          <a:off x="142876" y="1516936"/>
          <a:ext cx="8886823" cy="4568041"/>
        </p:xfrm>
        <a:graphic>
          <a:graphicData uri="http://schemas.openxmlformats.org/drawingml/2006/table">
            <a:tbl>
              <a:tblPr firstRow="1" firstCol="1" bandRow="1"/>
              <a:tblGrid>
                <a:gridCol w="4428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8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3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Березники</a:t>
                      </a:r>
                      <a:endParaRPr lang="ru-RU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+7 (342) 258-40-01 (доб. 612</a:t>
                      </a:r>
                      <a:r>
                        <a:rPr lang="ru-RU" sz="16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Пермь</a:t>
                      </a:r>
                      <a:endParaRPr lang="ru-RU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+7 (342) 258-40-01 (доб. 223)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4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Чайковский</a:t>
                      </a:r>
                      <a:endParaRPr lang="ru-RU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+7 (342) 258-40-01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(доб. 233)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9234" marR="29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Кунгур</a:t>
                      </a:r>
                      <a:endParaRPr lang="ru-RU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+7 (342) 258-40-01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(доб. 243)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5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Кудымкар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+7 (342) 258-40-01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(доб. 253)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Нытва</a:t>
                      </a:r>
                      <a:endParaRPr lang="ru-RU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пожарно-спасательный отряд ФПС ГПС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+7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(342) 258-40-01 (доб. 273)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Чернушка</a:t>
                      </a:r>
                      <a:endParaRPr lang="ru-RU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+7 (342) 258-40-01 (доб. 283)  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Чусовой</a:t>
                      </a:r>
                      <a:endParaRPr lang="ru-RU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+7 (342) 258-40-01 (доб. 293)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687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Пермь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Главное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управление МЧС России по Пермскому краю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для консультаций: +7 (342) 258-40-01 (доб. 618)  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705</Words>
  <Application>Microsoft Office PowerPoint</Application>
  <PresentationFormat>Экран (4:3)</PresentationFormat>
  <Paragraphs>103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Sylfaen</vt:lpstr>
      <vt:lpstr>Times New Roman</vt:lpstr>
      <vt:lpstr>Times New Roman CYR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Tata</dc:creator>
  <cp:lastModifiedBy>User</cp:lastModifiedBy>
  <cp:revision>23</cp:revision>
  <dcterms:created xsi:type="dcterms:W3CDTF">2024-01-25T06:48:10Z</dcterms:created>
  <dcterms:modified xsi:type="dcterms:W3CDTF">2025-01-28T04:15:03Z</dcterms:modified>
</cp:coreProperties>
</file>