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6" r:id="rId5"/>
    <p:sldId id="259" r:id="rId6"/>
    <p:sldId id="260" r:id="rId7"/>
    <p:sldId id="261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7CF4281-559A-4D70-9F53-A7B5F1D66B69}">
          <p14:sldIdLst>
            <p14:sldId id="256"/>
            <p14:sldId id="258"/>
            <p14:sldId id="257"/>
            <p14:sldId id="266"/>
            <p14:sldId id="259"/>
            <p14:sldId id="260"/>
            <p14:sldId id="261"/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67B6"/>
    <a:srgbClr val="3767B6"/>
    <a:srgbClr val="3668B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8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2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44F30-516A-4EE5-B843-8305B2BB5094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9762-79D8-4D0C-9E88-B1CD1911B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143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44F30-516A-4EE5-B843-8305B2BB5094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9762-79D8-4D0C-9E88-B1CD1911B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954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44F30-516A-4EE5-B843-8305B2BB5094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9762-79D8-4D0C-9E88-B1CD1911B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74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44F30-516A-4EE5-B843-8305B2BB5094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9762-79D8-4D0C-9E88-B1CD1911B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48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44F30-516A-4EE5-B843-8305B2BB5094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9762-79D8-4D0C-9E88-B1CD1911B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928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44F30-516A-4EE5-B843-8305B2BB5094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9762-79D8-4D0C-9E88-B1CD1911B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736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44F30-516A-4EE5-B843-8305B2BB5094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9762-79D8-4D0C-9E88-B1CD1911B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00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44F30-516A-4EE5-B843-8305B2BB5094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9762-79D8-4D0C-9E88-B1CD1911B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888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44F30-516A-4EE5-B843-8305B2BB5094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9762-79D8-4D0C-9E88-B1CD1911B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875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44F30-516A-4EE5-B843-8305B2BB5094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9762-79D8-4D0C-9E88-B1CD1911B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001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44F30-516A-4EE5-B843-8305B2BB5094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9762-79D8-4D0C-9E88-B1CD1911B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518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44F30-516A-4EE5-B843-8305B2BB5094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29762-79D8-4D0C-9E88-B1CD1911B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694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27000">
              <a:schemeClr val="accent1">
                <a:lumMod val="43000"/>
                <a:lumOff val="57000"/>
              </a:schemeClr>
            </a:gs>
            <a:gs pos="100000">
              <a:srgbClr val="3667B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Группа 44">
            <a:extLst>
              <a:ext uri="{FF2B5EF4-FFF2-40B4-BE49-F238E27FC236}">
                <a16:creationId xmlns:a16="http://schemas.microsoft.com/office/drawing/2014/main" xmlns="" id="{D6445AAE-244E-46A2-93AF-E4336E8633A2}"/>
              </a:ext>
            </a:extLst>
          </p:cNvPr>
          <p:cNvGrpSpPr/>
          <p:nvPr/>
        </p:nvGrpSpPr>
        <p:grpSpPr>
          <a:xfrm>
            <a:off x="0" y="5880947"/>
            <a:ext cx="9144000" cy="977053"/>
            <a:chOff x="0" y="5562791"/>
            <a:chExt cx="12192000" cy="1302737"/>
          </a:xfrm>
        </p:grpSpPr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xmlns="" id="{6FD5F2E2-7621-4446-8BA0-BF717448BC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370" b="13983"/>
            <a:stretch/>
          </p:blipFill>
          <p:spPr>
            <a:xfrm>
              <a:off x="0" y="5904705"/>
              <a:ext cx="12192000" cy="960823"/>
            </a:xfrm>
            <a:prstGeom prst="rect">
              <a:avLst/>
            </a:prstGeom>
          </p:spPr>
        </p:pic>
        <p:pic>
          <p:nvPicPr>
            <p:cNvPr id="44" name="Рисунок 43">
              <a:extLst>
                <a:ext uri="{FF2B5EF4-FFF2-40B4-BE49-F238E27FC236}">
                  <a16:creationId xmlns:a16="http://schemas.microsoft.com/office/drawing/2014/main" xmlns="" id="{99317081-D2E5-4527-84EB-2770E04A29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84572" y="5562791"/>
              <a:ext cx="954123" cy="123286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TextBox 1"/>
          <p:cNvSpPr txBox="1"/>
          <p:nvPr/>
        </p:nvSpPr>
        <p:spPr>
          <a:xfrm>
            <a:off x="676275" y="2390775"/>
            <a:ext cx="779145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/>
            <a:r>
              <a:rPr lang="ru-RU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Поступление в образовательные организации</a:t>
            </a:r>
          </a:p>
          <a:p>
            <a:pPr lvl="0" algn="ctr" defTabSz="914400"/>
            <a:r>
              <a:rPr lang="ru-RU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высшего образования, находящиеся в ведении МЧС России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6" y="107540"/>
            <a:ext cx="1504950" cy="1409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88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27000">
              <a:schemeClr val="accent1">
                <a:lumMod val="43000"/>
                <a:lumOff val="57000"/>
              </a:schemeClr>
            </a:gs>
            <a:gs pos="100000">
              <a:srgbClr val="3667B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Группа 44">
            <a:extLst>
              <a:ext uri="{FF2B5EF4-FFF2-40B4-BE49-F238E27FC236}">
                <a16:creationId xmlns:a16="http://schemas.microsoft.com/office/drawing/2014/main" xmlns="" id="{D6445AAE-244E-46A2-93AF-E4336E8633A2}"/>
              </a:ext>
            </a:extLst>
          </p:cNvPr>
          <p:cNvGrpSpPr/>
          <p:nvPr/>
        </p:nvGrpSpPr>
        <p:grpSpPr>
          <a:xfrm>
            <a:off x="0" y="5880947"/>
            <a:ext cx="9144000" cy="977053"/>
            <a:chOff x="0" y="5562791"/>
            <a:chExt cx="12192000" cy="1302737"/>
          </a:xfrm>
        </p:grpSpPr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xmlns="" id="{6FD5F2E2-7621-4446-8BA0-BF717448BC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370" b="13983"/>
            <a:stretch/>
          </p:blipFill>
          <p:spPr>
            <a:xfrm>
              <a:off x="0" y="5904705"/>
              <a:ext cx="12192000" cy="960823"/>
            </a:xfrm>
            <a:prstGeom prst="rect">
              <a:avLst/>
            </a:prstGeom>
          </p:spPr>
        </p:pic>
        <p:pic>
          <p:nvPicPr>
            <p:cNvPr id="44" name="Рисунок 43">
              <a:extLst>
                <a:ext uri="{FF2B5EF4-FFF2-40B4-BE49-F238E27FC236}">
                  <a16:creationId xmlns:a16="http://schemas.microsoft.com/office/drawing/2014/main" xmlns="" id="{99317081-D2E5-4527-84EB-2770E04A29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84572" y="5562791"/>
              <a:ext cx="954123" cy="123286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TextBox 1"/>
          <p:cNvSpPr txBox="1"/>
          <p:nvPr/>
        </p:nvSpPr>
        <p:spPr>
          <a:xfrm>
            <a:off x="1533525" y="107540"/>
            <a:ext cx="7420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Наименование образовательных организаций, которые комплектует Главное управление </a:t>
            </a:r>
            <a:br>
              <a:rPr lang="ru-RU" sz="2400" b="1" dirty="0" smtClean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МЧС России по Пермскому краю</a:t>
            </a:r>
            <a:endParaRPr lang="ru-RU" sz="2400" b="1" dirty="0">
              <a:solidFill>
                <a:schemeClr val="bg1"/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6" y="107540"/>
            <a:ext cx="1504950" cy="140939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3225" y="1627824"/>
            <a:ext cx="3868759" cy="52322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33339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ylfaen" panose="010A0502050306030303" pitchFamily="18" charset="0"/>
                <a:cs typeface="Arial"/>
              </a:rPr>
              <a:t>САНКТ-ПЕТЕРБУРГСКИЙ УНИВЕРСИТЕТ ГПС МЧС РОССИИ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322" y="2322627"/>
            <a:ext cx="2834274" cy="147504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572000" y="1627824"/>
            <a:ext cx="3900791" cy="52322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33339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ylfaen" panose="010A0502050306030303" pitchFamily="18" charset="0"/>
                <a:cs typeface="Arial"/>
              </a:rPr>
              <a:t>УРАЛЬСКИЙ ИНСТИТУТ ГПС </a:t>
            </a:r>
            <a:b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ylfaen" panose="010A0502050306030303" pitchFamily="18" charset="0"/>
                <a:cs typeface="Arial"/>
              </a:rPr>
            </a:b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ylfaen" panose="010A0502050306030303" pitchFamily="18" charset="0"/>
                <a:cs typeface="Arial"/>
              </a:rPr>
              <a:t>МЧС РОССИИ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6625" y="2301130"/>
            <a:ext cx="2791540" cy="149482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99387" y="3969252"/>
            <a:ext cx="4056434" cy="52322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33339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ylfaen" panose="010A0502050306030303" pitchFamily="18" charset="0"/>
                <a:cs typeface="Arial"/>
              </a:rPr>
              <a:t>ИВАНОВСКАЯ ПОЖАРНО-СПАСАТЕЛЬНАЯ АКАДЕМИЯ ГПС МЧС РОССИИ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97" y="4646058"/>
            <a:ext cx="3035031" cy="146887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843459" y="4076973"/>
            <a:ext cx="3533775" cy="30777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33339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ylfaen" panose="010A0502050306030303" pitchFamily="18" charset="0"/>
                <a:cs typeface="Arial"/>
              </a:rPr>
              <a:t>АКАДЕМИЯ ГПС МЧС РОССИИ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6544" y="4591027"/>
            <a:ext cx="2171701" cy="144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30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27000">
              <a:schemeClr val="accent1">
                <a:lumMod val="43000"/>
                <a:lumOff val="57000"/>
              </a:schemeClr>
            </a:gs>
            <a:gs pos="100000">
              <a:srgbClr val="3667B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Группа 44">
            <a:extLst>
              <a:ext uri="{FF2B5EF4-FFF2-40B4-BE49-F238E27FC236}">
                <a16:creationId xmlns:a16="http://schemas.microsoft.com/office/drawing/2014/main" xmlns="" id="{D6445AAE-244E-46A2-93AF-E4336E8633A2}"/>
              </a:ext>
            </a:extLst>
          </p:cNvPr>
          <p:cNvGrpSpPr/>
          <p:nvPr/>
        </p:nvGrpSpPr>
        <p:grpSpPr>
          <a:xfrm>
            <a:off x="0" y="5880947"/>
            <a:ext cx="9144000" cy="977053"/>
            <a:chOff x="0" y="5562791"/>
            <a:chExt cx="12192000" cy="1302737"/>
          </a:xfrm>
        </p:grpSpPr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xmlns="" id="{6FD5F2E2-7621-4446-8BA0-BF717448BC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370" b="13983"/>
            <a:stretch/>
          </p:blipFill>
          <p:spPr>
            <a:xfrm>
              <a:off x="0" y="5904705"/>
              <a:ext cx="12192000" cy="960823"/>
            </a:xfrm>
            <a:prstGeom prst="rect">
              <a:avLst/>
            </a:prstGeom>
          </p:spPr>
        </p:pic>
        <p:pic>
          <p:nvPicPr>
            <p:cNvPr id="44" name="Рисунок 43">
              <a:extLst>
                <a:ext uri="{FF2B5EF4-FFF2-40B4-BE49-F238E27FC236}">
                  <a16:creationId xmlns:a16="http://schemas.microsoft.com/office/drawing/2014/main" xmlns="" id="{99317081-D2E5-4527-84EB-2770E04A29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84572" y="5562791"/>
              <a:ext cx="954123" cy="123286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TextBox 1"/>
          <p:cNvSpPr txBox="1"/>
          <p:nvPr/>
        </p:nvSpPr>
        <p:spPr>
          <a:xfrm>
            <a:off x="1533525" y="107540"/>
            <a:ext cx="74204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Специальности по которым ведется набор на бюджетную форму обучения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в качестве курсантов, вступительные испытания и минимальные баллы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6" y="107540"/>
            <a:ext cx="1504950" cy="1409395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0087048"/>
              </p:ext>
            </p:extLst>
          </p:nvPr>
        </p:nvGraphicFramePr>
        <p:xfrm>
          <a:off x="142875" y="1685927"/>
          <a:ext cx="8915401" cy="4435666"/>
        </p:xfrm>
        <a:graphic>
          <a:graphicData uri="http://schemas.openxmlformats.org/drawingml/2006/table">
            <a:tbl>
              <a:tblPr firstRow="1" firstCol="1" bandRow="1"/>
              <a:tblGrid>
                <a:gridCol w="2200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52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3625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0720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образовательных организации, специальности и направления подготовки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 образования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Вступительные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испытания*,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минимальные баллы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07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20.05.01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«Пожарная безопасность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специалитет, срок обучения 5 лет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20.03.01 «</a:t>
                      </a:r>
                      <a:r>
                        <a:rPr lang="ru-RU" sz="16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Техносферная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безопасность»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бакалавриат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срок обучения 4 года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Среднее общее образование</a:t>
                      </a:r>
                      <a:b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(11 классов)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 (профильная, результаты ЕГЭ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физика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или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химия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 (результаты ЕГЭ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);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b="1" baseline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 (результаты ЕГЭ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).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Дополнительные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вступительные испытания: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 (письменно)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физическая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подготовка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(сдача нормативов).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736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27000">
              <a:schemeClr val="accent1">
                <a:lumMod val="43000"/>
                <a:lumOff val="57000"/>
              </a:schemeClr>
            </a:gs>
            <a:gs pos="100000">
              <a:srgbClr val="3667B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Группа 44">
            <a:extLst>
              <a:ext uri="{FF2B5EF4-FFF2-40B4-BE49-F238E27FC236}">
                <a16:creationId xmlns:a16="http://schemas.microsoft.com/office/drawing/2014/main" xmlns="" id="{D6445AAE-244E-46A2-93AF-E4336E8633A2}"/>
              </a:ext>
            </a:extLst>
          </p:cNvPr>
          <p:cNvGrpSpPr/>
          <p:nvPr/>
        </p:nvGrpSpPr>
        <p:grpSpPr>
          <a:xfrm>
            <a:off x="0" y="5880947"/>
            <a:ext cx="9144000" cy="977053"/>
            <a:chOff x="0" y="5562791"/>
            <a:chExt cx="12192000" cy="1302737"/>
          </a:xfrm>
        </p:grpSpPr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xmlns="" id="{6FD5F2E2-7621-4446-8BA0-BF717448BC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370" b="13983"/>
            <a:stretch/>
          </p:blipFill>
          <p:spPr>
            <a:xfrm>
              <a:off x="0" y="5904705"/>
              <a:ext cx="12192000" cy="960823"/>
            </a:xfrm>
            <a:prstGeom prst="rect">
              <a:avLst/>
            </a:prstGeom>
          </p:spPr>
        </p:pic>
        <p:pic>
          <p:nvPicPr>
            <p:cNvPr id="44" name="Рисунок 43">
              <a:extLst>
                <a:ext uri="{FF2B5EF4-FFF2-40B4-BE49-F238E27FC236}">
                  <a16:creationId xmlns:a16="http://schemas.microsoft.com/office/drawing/2014/main" xmlns="" id="{99317081-D2E5-4527-84EB-2770E04A29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84572" y="5562791"/>
              <a:ext cx="954123" cy="123286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TextBox 1"/>
          <p:cNvSpPr txBox="1"/>
          <p:nvPr/>
        </p:nvSpPr>
        <p:spPr>
          <a:xfrm>
            <a:off x="1533525" y="107540"/>
            <a:ext cx="74204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Специальности по которым ведется набор на бюджетную форму обучения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в качестве курсантов, вступительные испытания и минимальные баллы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6" y="107540"/>
            <a:ext cx="1504950" cy="1409395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961736"/>
              </p:ext>
            </p:extLst>
          </p:nvPr>
        </p:nvGraphicFramePr>
        <p:xfrm>
          <a:off x="142875" y="1666875"/>
          <a:ext cx="8915401" cy="4335394"/>
        </p:xfrm>
        <a:graphic>
          <a:graphicData uri="http://schemas.openxmlformats.org/drawingml/2006/table">
            <a:tbl>
              <a:tblPr firstRow="1" firstCol="1" bandRow="1"/>
              <a:tblGrid>
                <a:gridCol w="18669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954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15302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4745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образовательных организации, специальности и направления подготовки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 образования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Вступительные 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испытания*, </a:t>
                      </a: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минимальные баллы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607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20.05.01 </a:t>
                      </a: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«Пожарная безопасность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специалитет, срок обучения 5 лет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20.03.01 «</a:t>
                      </a:r>
                      <a:r>
                        <a:rPr lang="ru-RU" sz="15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Техносферная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безопасность»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бакалавриат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срок обучения 4 года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1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Среднее профессиональное 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образование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(колледж,</a:t>
                      </a:r>
                      <a:r>
                        <a:rPr lang="ru-RU" sz="15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техникум)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Математика, </a:t>
                      </a: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 (профильная, результаты 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ЕГЭ) или внутреннее</a:t>
                      </a:r>
                      <a:r>
                        <a:rPr lang="ru-RU" sz="15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вступительное испытание по дисциплине «Безопасность жизнедеятельности»,</a:t>
                      </a:r>
                      <a:r>
                        <a:rPr lang="en-US" sz="15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50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500" b="1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500" b="1" baseline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физика / химия,</a:t>
                      </a:r>
                      <a:r>
                        <a:rPr lang="en-US" sz="15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 </a:t>
                      </a: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(результаты 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ЕГЭ;</a:t>
                      </a:r>
                      <a:r>
                        <a:rPr lang="ru-RU" sz="15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или </a:t>
                      </a:r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15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вступительное испытание по дисциплине «Пожарная безопасность»,</a:t>
                      </a:r>
                      <a:r>
                        <a:rPr lang="en-US" sz="15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36;</a:t>
                      </a:r>
                      <a:r>
                        <a:rPr lang="ru-RU" sz="15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язык, 36 (результаты ЕГЭ</a:t>
                      </a:r>
                      <a:r>
                        <a:rPr lang="en-US" sz="15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или</a:t>
                      </a:r>
                      <a:r>
                        <a:rPr lang="ru-RU" sz="15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экзамен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).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Дополнительные </a:t>
                      </a: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вступительные испытания: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математика, </a:t>
                      </a: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 (письменно)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физическая 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подготовка,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(сдача нормативов).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183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27000">
              <a:schemeClr val="accent1">
                <a:lumMod val="43000"/>
                <a:lumOff val="57000"/>
              </a:schemeClr>
            </a:gs>
            <a:gs pos="100000">
              <a:srgbClr val="3667B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Группа 44">
            <a:extLst>
              <a:ext uri="{FF2B5EF4-FFF2-40B4-BE49-F238E27FC236}">
                <a16:creationId xmlns:a16="http://schemas.microsoft.com/office/drawing/2014/main" xmlns="" id="{D6445AAE-244E-46A2-93AF-E4336E8633A2}"/>
              </a:ext>
            </a:extLst>
          </p:cNvPr>
          <p:cNvGrpSpPr/>
          <p:nvPr/>
        </p:nvGrpSpPr>
        <p:grpSpPr>
          <a:xfrm>
            <a:off x="0" y="5880947"/>
            <a:ext cx="9144000" cy="977053"/>
            <a:chOff x="0" y="5562791"/>
            <a:chExt cx="12192000" cy="1302737"/>
          </a:xfrm>
        </p:grpSpPr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xmlns="" id="{6FD5F2E2-7621-4446-8BA0-BF717448BC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370" b="13983"/>
            <a:stretch/>
          </p:blipFill>
          <p:spPr>
            <a:xfrm>
              <a:off x="0" y="5904705"/>
              <a:ext cx="12192000" cy="960823"/>
            </a:xfrm>
            <a:prstGeom prst="rect">
              <a:avLst/>
            </a:prstGeom>
          </p:spPr>
        </p:pic>
        <p:pic>
          <p:nvPicPr>
            <p:cNvPr id="44" name="Рисунок 43">
              <a:extLst>
                <a:ext uri="{FF2B5EF4-FFF2-40B4-BE49-F238E27FC236}">
                  <a16:creationId xmlns:a16="http://schemas.microsoft.com/office/drawing/2014/main" xmlns="" id="{99317081-D2E5-4527-84EB-2770E04A29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84572" y="5562791"/>
              <a:ext cx="954123" cy="123286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TextBox 1"/>
          <p:cNvSpPr txBox="1"/>
          <p:nvPr/>
        </p:nvSpPr>
        <p:spPr>
          <a:xfrm>
            <a:off x="1352550" y="422361"/>
            <a:ext cx="7791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/>
            <a:r>
              <a:rPr lang="ru-RU" sz="2400" b="1" dirty="0">
                <a:solidFill>
                  <a:prstClr val="white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Требования к кандидатам для поступления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6" y="107540"/>
            <a:ext cx="1504950" cy="1409395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0730781"/>
              </p:ext>
            </p:extLst>
          </p:nvPr>
        </p:nvGraphicFramePr>
        <p:xfrm>
          <a:off x="371476" y="1773371"/>
          <a:ext cx="8477249" cy="1389888"/>
        </p:xfrm>
        <a:graphic>
          <a:graphicData uri="http://schemas.openxmlformats.org/drawingml/2006/table">
            <a:tbl>
              <a:tblPr firstRow="1" firstCol="1" bandRow="1"/>
              <a:tblGrid>
                <a:gridCol w="18259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65130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123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образования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53975" marB="539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85750" lvl="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Лица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имеющие среднее (полное) общее образование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Лица, имеющие среднее профессиональное образование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53975" marB="539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23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 поступающих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53975" marB="539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младше 17 лет, не старше 30 лет на год поступления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53975" marB="539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76226" y="3295624"/>
            <a:ext cx="90011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b="1" dirty="0">
                <a:latin typeface="Sylfaen" panose="010A0502050306030303" pitchFamily="18" charset="0"/>
                <a:ea typeface="Times New Roman" panose="02020603050405020304" pitchFamily="18" charset="0"/>
              </a:rPr>
              <a:t>гражданство Российской Федерации;</a:t>
            </a:r>
            <a:r>
              <a:rPr lang="ru-RU" sz="2000" b="1" spc="-235" dirty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Sylfaen" panose="010A0502050306030303" pitchFamily="18" charset="0"/>
                <a:ea typeface="Times New Roman" panose="02020603050405020304" pitchFamily="18" charset="0"/>
              </a:rPr>
              <a:t>возраст</a:t>
            </a:r>
            <a:r>
              <a:rPr lang="ru-RU" sz="2000" b="1" spc="-20" dirty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Sylfaen" panose="010A0502050306030303" pitchFamily="18" charset="0"/>
                <a:ea typeface="Times New Roman" panose="02020603050405020304" pitchFamily="18" charset="0"/>
              </a:rPr>
              <a:t>от</a:t>
            </a:r>
            <a:r>
              <a:rPr lang="ru-RU" sz="2000" b="1" spc="-5" dirty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Sylfaen" panose="010A0502050306030303" pitchFamily="18" charset="0"/>
                <a:ea typeface="Times New Roman" panose="02020603050405020304" pitchFamily="18" charset="0"/>
              </a:rPr>
              <a:t>17</a:t>
            </a:r>
            <a:r>
              <a:rPr lang="ru-RU" sz="2000" b="1" spc="5" dirty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Sylfaen" panose="010A0502050306030303" pitchFamily="18" charset="0"/>
                <a:ea typeface="Times New Roman" panose="02020603050405020304" pitchFamily="18" charset="0"/>
              </a:rPr>
              <a:t>до</a:t>
            </a:r>
            <a:r>
              <a:rPr lang="ru-RU" sz="2000" b="1" spc="-5" dirty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Sylfaen" panose="010A0502050306030303" pitchFamily="18" charset="0"/>
                <a:ea typeface="Times New Roman" panose="02020603050405020304" pitchFamily="18" charset="0"/>
              </a:rPr>
              <a:t>30</a:t>
            </a:r>
            <a:r>
              <a:rPr lang="ru-RU" sz="2000" b="1" spc="5" dirty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Sylfaen" panose="010A0502050306030303" pitchFamily="18" charset="0"/>
                <a:ea typeface="Times New Roman" panose="02020603050405020304" pitchFamily="18" charset="0"/>
              </a:rPr>
              <a:t>лет;</a:t>
            </a: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b="1" dirty="0">
                <a:latin typeface="Sylfaen" panose="010A0502050306030303" pitchFamily="18" charset="0"/>
                <a:ea typeface="Times New Roman" panose="02020603050405020304" pitchFamily="18" charset="0"/>
              </a:rPr>
              <a:t>хорошее</a:t>
            </a:r>
            <a:r>
              <a:rPr lang="ru-RU" sz="2000" b="1" spc="-20" dirty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Sylfaen" panose="010A0502050306030303" pitchFamily="18" charset="0"/>
                <a:ea typeface="Times New Roman" panose="02020603050405020304" pitchFamily="18" charset="0"/>
              </a:rPr>
              <a:t>состояние</a:t>
            </a:r>
            <a:r>
              <a:rPr lang="ru-RU" sz="2000" b="1" spc="-25" dirty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Sylfaen" panose="010A0502050306030303" pitchFamily="18" charset="0"/>
                <a:ea typeface="Times New Roman" panose="02020603050405020304" pitchFamily="18" charset="0"/>
              </a:rPr>
              <a:t>здоровья;</a:t>
            </a: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1405890" algn="l"/>
                <a:tab pos="2094865" algn="l"/>
                <a:tab pos="3042920" algn="l"/>
                <a:tab pos="3785235" algn="l"/>
                <a:tab pos="4017010" algn="l"/>
              </a:tabLst>
            </a:pPr>
            <a:r>
              <a:rPr lang="ru-RU" sz="2000" b="1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отсутствие </a:t>
            </a:r>
            <a:r>
              <a:rPr lang="ru-RU" sz="2000" b="1" dirty="0">
                <a:latin typeface="Sylfaen" panose="010A0502050306030303" pitchFamily="18" charset="0"/>
                <a:ea typeface="Times New Roman" panose="02020603050405020304" pitchFamily="18" charset="0"/>
              </a:rPr>
              <a:t>судимости, уголовного преследования и административных правонарушений;</a:t>
            </a: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b="1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отличный</a:t>
            </a:r>
            <a:r>
              <a:rPr lang="ru-RU" sz="2000" b="1" spc="-25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Sylfaen" panose="010A0502050306030303" pitchFamily="18" charset="0"/>
                <a:ea typeface="Times New Roman" panose="02020603050405020304" pitchFamily="18" charset="0"/>
              </a:rPr>
              <a:t>уровень</a:t>
            </a:r>
            <a:r>
              <a:rPr lang="ru-RU" sz="2000" b="1" spc="-45" dirty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Sylfaen" panose="010A0502050306030303" pitchFamily="18" charset="0"/>
                <a:ea typeface="Times New Roman" panose="02020603050405020304" pitchFamily="18" charset="0"/>
              </a:rPr>
              <a:t>физической</a:t>
            </a:r>
            <a:r>
              <a:rPr lang="ru-RU" sz="2000" b="1" spc="-55" dirty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Sylfaen" panose="010A0502050306030303" pitchFamily="18" charset="0"/>
                <a:ea typeface="Times New Roman" panose="02020603050405020304" pitchFamily="18" charset="0"/>
              </a:rPr>
              <a:t>подготовки.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b="1" dirty="0">
                <a:latin typeface="Sylfaen" panose="010A0502050306030303" pitchFamily="18" charset="0"/>
                <a:ea typeface="Times New Roman" panose="02020603050405020304" pitchFamily="18" charset="0"/>
              </a:rPr>
              <a:t>Перед поступлением в ВУЗы МЧС России кандидаты направляются для прохождения</a:t>
            </a:r>
            <a:r>
              <a:rPr lang="ru-RU" sz="2000" b="1" spc="5" dirty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Sylfaen" panose="010A0502050306030303" pitchFamily="18" charset="0"/>
                <a:ea typeface="Times New Roman" panose="02020603050405020304" pitchFamily="18" charset="0"/>
              </a:rPr>
              <a:t>военно-врачебной</a:t>
            </a:r>
            <a:r>
              <a:rPr lang="ru-RU" sz="2000" b="1" spc="5" dirty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Sylfaen" panose="010A0502050306030303" pitchFamily="18" charset="0"/>
                <a:ea typeface="Times New Roman" panose="02020603050405020304" pitchFamily="18" charset="0"/>
              </a:rPr>
              <a:t>комиссии</a:t>
            </a:r>
            <a:r>
              <a:rPr lang="ru-RU" sz="2000" b="1" spc="5" dirty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Sylfaen" panose="010A0502050306030303" pitchFamily="18" charset="0"/>
                <a:ea typeface="Times New Roman" panose="02020603050405020304" pitchFamily="18" charset="0"/>
              </a:rPr>
              <a:t>и</a:t>
            </a:r>
            <a:r>
              <a:rPr lang="ru-RU" sz="2000" b="1" spc="5" dirty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Sylfaen" panose="010A0502050306030303" pitchFamily="18" charset="0"/>
                <a:ea typeface="Times New Roman" panose="02020603050405020304" pitchFamily="18" charset="0"/>
              </a:rPr>
              <a:t>профессионального</a:t>
            </a:r>
            <a:r>
              <a:rPr lang="ru-RU" sz="2000" b="1" spc="5" dirty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Sylfaen" panose="010A0502050306030303" pitchFamily="18" charset="0"/>
                <a:ea typeface="Times New Roman" panose="02020603050405020304" pitchFamily="18" charset="0"/>
              </a:rPr>
              <a:t>психологического</a:t>
            </a:r>
            <a:r>
              <a:rPr lang="ru-RU" sz="2000" b="1" spc="5" dirty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Sylfaen" panose="010A0502050306030303" pitchFamily="18" charset="0"/>
                <a:ea typeface="Times New Roman" panose="02020603050405020304" pitchFamily="18" charset="0"/>
              </a:rPr>
              <a:t>отбора,</a:t>
            </a:r>
            <a:r>
              <a:rPr lang="ru-RU" sz="2000" b="1" spc="5" dirty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Sylfaen" panose="010A0502050306030303" pitchFamily="18" charset="0"/>
                <a:ea typeface="Times New Roman" panose="02020603050405020304" pitchFamily="18" charset="0"/>
              </a:rPr>
              <a:t>по</a:t>
            </a:r>
            <a:r>
              <a:rPr lang="ru-RU" sz="2000" b="1" spc="5" dirty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Sylfaen" panose="010A0502050306030303" pitchFamily="18" charset="0"/>
                <a:ea typeface="Times New Roman" panose="02020603050405020304" pitchFamily="18" charset="0"/>
              </a:rPr>
              <a:t>заключению которых кандидаты признаются годными или нет к поступлению в ВУЗы</a:t>
            </a:r>
            <a:r>
              <a:rPr lang="ru-RU" sz="2000" b="1" spc="5" dirty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Sylfaen" panose="010A0502050306030303" pitchFamily="18" charset="0"/>
                <a:ea typeface="Times New Roman" panose="02020603050405020304" pitchFamily="18" charset="0"/>
              </a:rPr>
              <a:t>МЧС</a:t>
            </a:r>
            <a:r>
              <a:rPr lang="ru-RU" sz="2000" b="1" spc="-20" dirty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Sylfaen" panose="010A0502050306030303" pitchFamily="18" charset="0"/>
                <a:ea typeface="Times New Roman" panose="02020603050405020304" pitchFamily="18" charset="0"/>
              </a:rPr>
              <a:t>России.</a:t>
            </a:r>
            <a:endParaRPr lang="ru-RU" sz="2000" b="1" dirty="0">
              <a:effectLst/>
              <a:latin typeface="Sylfaen" panose="010A0502050306030303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84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27000">
              <a:schemeClr val="accent1">
                <a:lumMod val="43000"/>
                <a:lumOff val="57000"/>
              </a:schemeClr>
            </a:gs>
            <a:gs pos="100000">
              <a:srgbClr val="3667B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Группа 44">
            <a:extLst>
              <a:ext uri="{FF2B5EF4-FFF2-40B4-BE49-F238E27FC236}">
                <a16:creationId xmlns:a16="http://schemas.microsoft.com/office/drawing/2014/main" xmlns="" id="{D6445AAE-244E-46A2-93AF-E4336E8633A2}"/>
              </a:ext>
            </a:extLst>
          </p:cNvPr>
          <p:cNvGrpSpPr/>
          <p:nvPr/>
        </p:nvGrpSpPr>
        <p:grpSpPr>
          <a:xfrm>
            <a:off x="0" y="5880947"/>
            <a:ext cx="9144000" cy="977053"/>
            <a:chOff x="0" y="5562791"/>
            <a:chExt cx="12192000" cy="1302737"/>
          </a:xfrm>
        </p:grpSpPr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xmlns="" id="{6FD5F2E2-7621-4446-8BA0-BF717448BC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370" b="13983"/>
            <a:stretch/>
          </p:blipFill>
          <p:spPr>
            <a:xfrm>
              <a:off x="0" y="5904705"/>
              <a:ext cx="12192000" cy="960823"/>
            </a:xfrm>
            <a:prstGeom prst="rect">
              <a:avLst/>
            </a:prstGeom>
          </p:spPr>
        </p:pic>
        <p:pic>
          <p:nvPicPr>
            <p:cNvPr id="44" name="Рисунок 43">
              <a:extLst>
                <a:ext uri="{FF2B5EF4-FFF2-40B4-BE49-F238E27FC236}">
                  <a16:creationId xmlns:a16="http://schemas.microsoft.com/office/drawing/2014/main" xmlns="" id="{99317081-D2E5-4527-84EB-2770E04A29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84572" y="5562791"/>
              <a:ext cx="954123" cy="123286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TextBox 1"/>
          <p:cNvSpPr txBox="1"/>
          <p:nvPr/>
        </p:nvSpPr>
        <p:spPr>
          <a:xfrm>
            <a:off x="1352550" y="183740"/>
            <a:ext cx="77914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/>
            <a:r>
              <a:rPr lang="ru-RU" sz="2800" b="1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Преимущества поступления и обучения </a:t>
            </a:r>
            <a:r>
              <a:rPr lang="ru-RU" sz="2800" b="1" dirty="0" smtClean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/>
            </a:r>
            <a:br>
              <a:rPr lang="ru-RU" sz="2800" b="1" dirty="0" smtClean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в ВУЗах МЧС </a:t>
            </a:r>
            <a:r>
              <a:rPr lang="ru-RU" sz="2800" b="1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России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6" y="107540"/>
            <a:ext cx="1504950" cy="140939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9302" y="1441891"/>
            <a:ext cx="852539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Курсантам</a:t>
            </a:r>
            <a:r>
              <a:rPr lang="ru-RU" sz="1900" b="1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выплачивается</a:t>
            </a:r>
            <a:r>
              <a:rPr lang="ru-RU" sz="1900" b="1" spc="-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ежемесячное</a:t>
            </a:r>
            <a:r>
              <a:rPr lang="ru-RU" sz="1900" b="1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денежное</a:t>
            </a:r>
            <a:r>
              <a:rPr lang="ru-RU" sz="1900" b="1" spc="-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довольствие;</a:t>
            </a: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Проживанием, питанием и обмундированием курсанты </a:t>
            </a:r>
            <a:r>
              <a:rPr lang="ru-RU" sz="19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обеспечиваются</a:t>
            </a:r>
            <a:r>
              <a:rPr lang="ru-RU" sz="1900" b="1" spc="-2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бесплатно;</a:t>
            </a: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9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Представление </a:t>
            </a:r>
            <a:r>
              <a:rPr lang="ru-RU" sz="1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отсрочки от прохождения срочной службы в ВС РФ на период обучения (в случае поступления на базе 11 классов), а также по окончании ВУЗ МЧС России на период службы в МЧС России </a:t>
            </a:r>
            <a:endParaRPr lang="ru-RU" sz="19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9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Ежегодно </a:t>
            </a:r>
            <a:r>
              <a:rPr lang="ru-RU" sz="1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окончании учебного года предоставляется месячный летний каникулярный отпуск с бесплатным проездом к месту отдыха и обратно в пределах территории Российской Федерации;</a:t>
            </a:r>
            <a:r>
              <a:rPr lang="ru-RU" sz="1900" b="1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9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После</a:t>
            </a:r>
            <a:r>
              <a:rPr lang="ru-RU" sz="1900" b="1" spc="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завершения</a:t>
            </a:r>
            <a:r>
              <a:rPr lang="ru-RU" sz="1900" b="1" spc="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обучения</a:t>
            </a:r>
            <a:r>
              <a:rPr lang="ru-RU" sz="1900" b="1" spc="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выпускникам</a:t>
            </a:r>
            <a:r>
              <a:rPr lang="ru-RU" sz="1900" b="1" spc="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присваивается</a:t>
            </a:r>
            <a:r>
              <a:rPr lang="ru-RU" sz="1900" b="1" spc="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0" b="1" spc="3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специальное </a:t>
            </a:r>
            <a:r>
              <a:rPr lang="ru-RU" sz="19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звание</a:t>
            </a:r>
            <a:r>
              <a:rPr lang="ru-RU" sz="1900" b="1" spc="6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«лейтенант</a:t>
            </a:r>
            <a:r>
              <a:rPr lang="ru-RU" sz="1900" b="1" spc="-2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внутренней</a:t>
            </a:r>
            <a:r>
              <a:rPr lang="ru-RU" sz="19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службы»;</a:t>
            </a: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9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Право </a:t>
            </a:r>
            <a:r>
              <a:rPr lang="ru-RU" sz="1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пенсию после 20 лет службы (период обучения входит в общий стаж службы);</a:t>
            </a: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9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После </a:t>
            </a:r>
            <a:r>
              <a:rPr lang="ru-RU" sz="1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завершения обучения гарантировано прохождение службы в подразделениях ФПС ГПС Главного управления МЧС России по Пермскому краю.</a:t>
            </a:r>
            <a:endParaRPr lang="ru-RU" sz="19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72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27000">
              <a:schemeClr val="accent1">
                <a:lumMod val="43000"/>
                <a:lumOff val="57000"/>
              </a:schemeClr>
            </a:gs>
            <a:gs pos="100000">
              <a:srgbClr val="3667B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Группа 44">
            <a:extLst>
              <a:ext uri="{FF2B5EF4-FFF2-40B4-BE49-F238E27FC236}">
                <a16:creationId xmlns:a16="http://schemas.microsoft.com/office/drawing/2014/main" xmlns="" id="{D6445AAE-244E-46A2-93AF-E4336E8633A2}"/>
              </a:ext>
            </a:extLst>
          </p:cNvPr>
          <p:cNvGrpSpPr/>
          <p:nvPr/>
        </p:nvGrpSpPr>
        <p:grpSpPr>
          <a:xfrm>
            <a:off x="0" y="5880947"/>
            <a:ext cx="9144000" cy="977053"/>
            <a:chOff x="0" y="5562791"/>
            <a:chExt cx="12192000" cy="1302737"/>
          </a:xfrm>
        </p:grpSpPr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xmlns="" id="{6FD5F2E2-7621-4446-8BA0-BF717448BC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370" b="13983"/>
            <a:stretch/>
          </p:blipFill>
          <p:spPr>
            <a:xfrm>
              <a:off x="0" y="5904705"/>
              <a:ext cx="12192000" cy="960823"/>
            </a:xfrm>
            <a:prstGeom prst="rect">
              <a:avLst/>
            </a:prstGeom>
          </p:spPr>
        </p:pic>
        <p:pic>
          <p:nvPicPr>
            <p:cNvPr id="44" name="Рисунок 43">
              <a:extLst>
                <a:ext uri="{FF2B5EF4-FFF2-40B4-BE49-F238E27FC236}">
                  <a16:creationId xmlns:a16="http://schemas.microsoft.com/office/drawing/2014/main" xmlns="" id="{99317081-D2E5-4527-84EB-2770E04A29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84572" y="5562791"/>
              <a:ext cx="954123" cy="123286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TextBox 1"/>
          <p:cNvSpPr txBox="1"/>
          <p:nvPr/>
        </p:nvSpPr>
        <p:spPr>
          <a:xfrm>
            <a:off x="1352550" y="183740"/>
            <a:ext cx="77914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/>
            <a:r>
              <a:rPr lang="ru-RU" sz="2800" b="1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Преимущества дальнейшего прохождения службы в ФПС ГПС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6" y="107540"/>
            <a:ext cx="1504950" cy="140939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2387" y="1654302"/>
            <a:ext cx="9039225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ru-RU" sz="2100" b="1" dirty="0">
                <a:latin typeface="Sylfaen" panose="010A0502050306030303" pitchFamily="18" charset="0"/>
              </a:rPr>
              <a:t>обязательное государственное страхование жизни и здоровья;</a:t>
            </a:r>
          </a:p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ru-RU" sz="2100" b="1" dirty="0">
                <a:latin typeface="Sylfaen" panose="010A0502050306030303" pitchFamily="18" charset="0"/>
              </a:rPr>
              <a:t>льготная пенсия (20 лет стажа службы, включая </a:t>
            </a:r>
            <a:r>
              <a:rPr lang="ru-RU" sz="2100" b="1" dirty="0" smtClean="0">
                <a:latin typeface="Sylfaen" panose="010A0502050306030303" pitchFamily="18" charset="0"/>
              </a:rPr>
              <a:t>период обучения</a:t>
            </a:r>
            <a:r>
              <a:rPr lang="ru-RU" sz="2100" b="1" dirty="0">
                <a:latin typeface="Sylfaen" panose="010A0502050306030303" pitchFamily="18" charset="0"/>
              </a:rPr>
              <a:t>);</a:t>
            </a:r>
          </a:p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ru-RU" sz="2100" b="1" dirty="0">
                <a:latin typeface="Sylfaen" panose="010A0502050306030303" pitchFamily="18" charset="0"/>
              </a:rPr>
              <a:t>медицинское обеспечение;</a:t>
            </a:r>
          </a:p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ru-RU" sz="2100" b="1" dirty="0">
                <a:latin typeface="Sylfaen" panose="010A0502050306030303" pitchFamily="18" charset="0"/>
              </a:rPr>
              <a:t>санаторно-курортное обеспечение;</a:t>
            </a:r>
          </a:p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ru-RU" sz="2100" b="1" dirty="0">
                <a:latin typeface="Sylfaen" panose="010A0502050306030303" pitchFamily="18" charset="0"/>
              </a:rPr>
              <a:t>обеспечение жилым и служебным </a:t>
            </a:r>
            <a:r>
              <a:rPr lang="ru-RU" sz="2100" b="1" dirty="0" smtClean="0">
                <a:latin typeface="Sylfaen" panose="010A0502050306030303" pitchFamily="18" charset="0"/>
              </a:rPr>
              <a:t>помещением (при наличии таковых);</a:t>
            </a:r>
            <a:endParaRPr lang="ru-RU" sz="2100" b="1" dirty="0">
              <a:latin typeface="Sylfaen" panose="010A0502050306030303" pitchFamily="18" charset="0"/>
            </a:endParaRPr>
          </a:p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ru-RU" sz="2100" b="1" dirty="0">
                <a:latin typeface="Sylfaen" panose="010A0502050306030303" pitchFamily="18" charset="0"/>
              </a:rPr>
              <a:t>обеспечение вещевым имуществом;</a:t>
            </a:r>
          </a:p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ru-RU" sz="2100" b="1" dirty="0">
                <a:latin typeface="Sylfaen" panose="010A0502050306030303" pitchFamily="18" charset="0"/>
              </a:rPr>
              <a:t>несколько видов отпусков в зависимости от стажа и замещаемой должности;</a:t>
            </a:r>
          </a:p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ru-RU" sz="2100" b="1" dirty="0">
                <a:latin typeface="Sylfaen" panose="010A0502050306030303" pitchFamily="18" charset="0"/>
              </a:rPr>
              <a:t>оплата проезда к месту проведения отпуска в пределах территории </a:t>
            </a:r>
            <a:r>
              <a:rPr lang="ru-RU" sz="2100" b="1" dirty="0" smtClean="0">
                <a:latin typeface="Sylfaen" panose="010A0502050306030303" pitchFamily="18" charset="0"/>
              </a:rPr>
              <a:t>Российской Федерации </a:t>
            </a:r>
            <a:r>
              <a:rPr lang="ru-RU" sz="2100" b="1" dirty="0">
                <a:latin typeface="Sylfaen" panose="010A0502050306030303" pitchFamily="18" charset="0"/>
              </a:rPr>
              <a:t>и обратно сотруднику и одному члену его семьи один раз в год;</a:t>
            </a:r>
          </a:p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ru-RU" sz="2100" b="1" dirty="0">
                <a:latin typeface="Sylfaen" panose="010A0502050306030303" pitchFamily="18" charset="0"/>
              </a:rPr>
              <a:t>оплата командировочных расходов;</a:t>
            </a:r>
          </a:p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ru-RU" sz="2100" b="1" dirty="0">
                <a:latin typeface="Sylfaen" panose="010A0502050306030303" pitchFamily="18" charset="0"/>
              </a:rPr>
              <a:t>льготная очередь в детский сад и школу для детей сотрудников;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100" b="1" dirty="0">
                <a:latin typeface="Sylfaen" panose="010A0502050306030303" pitchFamily="18" charset="0"/>
              </a:rPr>
              <a:t>постановка на специальный воинский учет.</a:t>
            </a:r>
          </a:p>
        </p:txBody>
      </p:sp>
    </p:spTree>
    <p:extLst>
      <p:ext uri="{BB962C8B-B14F-4D97-AF65-F5344CB8AC3E}">
        <p14:creationId xmlns:p14="http://schemas.microsoft.com/office/powerpoint/2010/main" val="3140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27000">
              <a:schemeClr val="accent1">
                <a:lumMod val="43000"/>
                <a:lumOff val="57000"/>
              </a:schemeClr>
            </a:gs>
            <a:gs pos="100000">
              <a:srgbClr val="3667B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Группа 44">
            <a:extLst>
              <a:ext uri="{FF2B5EF4-FFF2-40B4-BE49-F238E27FC236}">
                <a16:creationId xmlns:a16="http://schemas.microsoft.com/office/drawing/2014/main" xmlns="" id="{D6445AAE-244E-46A2-93AF-E4336E8633A2}"/>
              </a:ext>
            </a:extLst>
          </p:cNvPr>
          <p:cNvGrpSpPr/>
          <p:nvPr/>
        </p:nvGrpSpPr>
        <p:grpSpPr>
          <a:xfrm>
            <a:off x="0" y="5880947"/>
            <a:ext cx="9144000" cy="977053"/>
            <a:chOff x="0" y="5562791"/>
            <a:chExt cx="12192000" cy="1302737"/>
          </a:xfrm>
        </p:grpSpPr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xmlns="" id="{6FD5F2E2-7621-4446-8BA0-BF717448BC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370" b="13983"/>
            <a:stretch/>
          </p:blipFill>
          <p:spPr>
            <a:xfrm>
              <a:off x="0" y="5904705"/>
              <a:ext cx="12192000" cy="960823"/>
            </a:xfrm>
            <a:prstGeom prst="rect">
              <a:avLst/>
            </a:prstGeom>
          </p:spPr>
        </p:pic>
        <p:pic>
          <p:nvPicPr>
            <p:cNvPr id="44" name="Рисунок 43">
              <a:extLst>
                <a:ext uri="{FF2B5EF4-FFF2-40B4-BE49-F238E27FC236}">
                  <a16:creationId xmlns:a16="http://schemas.microsoft.com/office/drawing/2014/main" xmlns="" id="{99317081-D2E5-4527-84EB-2770E04A29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84572" y="5562791"/>
              <a:ext cx="954123" cy="123286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TextBox 1"/>
          <p:cNvSpPr txBox="1"/>
          <p:nvPr/>
        </p:nvSpPr>
        <p:spPr>
          <a:xfrm>
            <a:off x="895351" y="550627"/>
            <a:ext cx="7791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/>
            <a:r>
              <a:rPr lang="ru-RU" sz="2800" b="1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КОНТАКТЫ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6" y="107540"/>
            <a:ext cx="1504950" cy="1409395"/>
          </a:xfrm>
          <a:prstGeom prst="rect">
            <a:avLst/>
          </a:prstGeom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730466"/>
              </p:ext>
            </p:extLst>
          </p:nvPr>
        </p:nvGraphicFramePr>
        <p:xfrm>
          <a:off x="142876" y="1516936"/>
          <a:ext cx="8886823" cy="4568041"/>
        </p:xfrm>
        <a:graphic>
          <a:graphicData uri="http://schemas.openxmlformats.org/drawingml/2006/table">
            <a:tbl>
              <a:tblPr firstRow="1" firstCol="1" bandRow="1"/>
              <a:tblGrid>
                <a:gridCol w="44281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587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032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 </a:t>
                      </a:r>
                      <a:r>
                        <a:rPr lang="ru-RU" sz="1600" b="1" u="sng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Березники</a:t>
                      </a:r>
                      <a:endParaRPr lang="ru-RU" sz="16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пожарно-спасательный отряд ФПС ГПС</a:t>
                      </a:r>
                      <a:endParaRPr lang="ru-RU" sz="1600" b="1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Телефон</a:t>
                      </a:r>
                      <a:r>
                        <a:rPr lang="ru-RU" sz="1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+7 (342) 258-40-01 (доб. 612</a:t>
                      </a:r>
                      <a:r>
                        <a:rPr lang="ru-RU" sz="1600" b="1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endParaRPr lang="ru-RU" sz="16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34" marR="29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 </a:t>
                      </a:r>
                      <a:r>
                        <a:rPr lang="ru-RU" sz="1600" b="1" u="sng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Пермь</a:t>
                      </a:r>
                      <a:endParaRPr lang="ru-RU" sz="16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пожарно-спасательный отряд ФПС ГПС 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Телефон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+7 (342) 258-40-01 (доб. 223)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34" marR="29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845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 </a:t>
                      </a:r>
                      <a:r>
                        <a:rPr lang="ru-RU" sz="1600" b="1" u="sng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Чайковский</a:t>
                      </a:r>
                      <a:endParaRPr lang="ru-RU" sz="16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пожарно-спасательный отряд ФПС ГПС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Телефон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+7 (342) 258-40-01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(доб. 233)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29234" marR="29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 </a:t>
                      </a:r>
                      <a:r>
                        <a:rPr lang="ru-RU" sz="1600" b="1" u="sng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Кунгур</a:t>
                      </a:r>
                      <a:endParaRPr lang="ru-RU" sz="16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пожарно-спасательный отряд ФПС ГПС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Телефон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+7 (342) 258-40-01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(доб. 243)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34" marR="29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854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 </a:t>
                      </a:r>
                      <a:r>
                        <a:rPr lang="ru-RU" sz="1600" b="1" u="sng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Кудымкар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пожарно-спасательный отряд ФПС ГПС 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Телефон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+7 (342) 258-40-01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(доб. 253)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34" marR="29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 Нытва</a:t>
                      </a:r>
                      <a:endParaRPr lang="ru-RU" sz="16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 пожарно-спасательный отряд ФПС ГПС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Телефон: +7 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(342) 258-40-01 (доб. 273)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34" marR="29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179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 </a:t>
                      </a:r>
                      <a:r>
                        <a:rPr lang="ru-RU" sz="1600" b="1" u="sng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Чернушка</a:t>
                      </a:r>
                      <a:endParaRPr lang="ru-RU" sz="16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пожарно-спасательный отряд ФПС ГПС 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Телефон: +7 (342) 258-40-01 (доб. 283)  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34" marR="29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 </a:t>
                      </a:r>
                      <a:r>
                        <a:rPr lang="ru-RU" sz="1600" b="1" u="sng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Чусовой</a:t>
                      </a:r>
                      <a:endParaRPr lang="ru-RU" sz="16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пожарно-спасательный отряд ФПС ГПС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Телефон: +7 (342) 258-40-01 (доб. 293)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34" marR="29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7687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 Пермь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Главное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управление МЧС России по Пермскому краю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Телефон для консультаций: +7 (342) 258-40-01 (доб. 618)  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34" marR="29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34" marR="29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09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266</TotalTime>
  <Words>705</Words>
  <Application>Microsoft Office PowerPoint</Application>
  <PresentationFormat>Экран (4:3)</PresentationFormat>
  <Paragraphs>103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Sylfaen</vt:lpstr>
      <vt:lpstr>Times New Roman</vt:lpstr>
      <vt:lpstr>Times New Roman CYR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Tata</dc:creator>
  <cp:lastModifiedBy>User</cp:lastModifiedBy>
  <cp:revision>23</cp:revision>
  <dcterms:created xsi:type="dcterms:W3CDTF">2024-01-25T06:48:10Z</dcterms:created>
  <dcterms:modified xsi:type="dcterms:W3CDTF">2025-01-28T04:15:03Z</dcterms:modified>
</cp:coreProperties>
</file>