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300" r:id="rId2"/>
    <p:sldId id="383" r:id="rId3"/>
    <p:sldId id="394" r:id="rId4"/>
    <p:sldId id="388" r:id="rId5"/>
    <p:sldId id="387" r:id="rId6"/>
    <p:sldId id="397" r:id="rId7"/>
    <p:sldId id="399" r:id="rId8"/>
    <p:sldId id="398" r:id="rId9"/>
    <p:sldId id="395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55684" autoAdjust="0"/>
  </p:normalViewPr>
  <p:slideViewPr>
    <p:cSldViewPr snapToGrid="0">
      <p:cViewPr varScale="1">
        <p:scale>
          <a:sx n="14" d="100"/>
          <a:sy n="14" d="100"/>
        </p:scale>
        <p:origin x="100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A78CFD67-3F35-4B77-80ED-043206F591CC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7313DEE-ECEF-46DD-BCA7-8D60072A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4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46863" cy="3738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4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14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14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1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3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14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4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29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2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25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9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14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9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14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CFDC-9679-42BE-8238-BB2621931F1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A8BADE-8F42-5EC9-6EAC-36E09E44E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1734F47-06DE-3978-D17D-0927CB61E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B214FC-B760-8437-00CB-EC234EB5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CEB60A-71A1-F021-9498-D7D6B5E8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BC51B9-096C-A7C8-6201-72148ABA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4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E5F75-A986-CC2D-D3B0-EF93EF18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C4A25D-FE6B-98A5-BBC6-3EEE6E92A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63A9E2-626E-A272-5BBE-FAB98A16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2994DD-B0A9-5B3D-030D-66E7EFC4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E1D8A0-48C3-9AFD-9702-4847E0E2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D6A245B-842C-C072-CC90-21CE454FB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D8ED6D-437A-EDBE-DFAC-F6ADB04F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CB4536-AF0A-A6AB-30B9-66136C6A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A467D2-C547-72CF-57CD-136E3FCD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A1E04F-70C1-0CF6-680B-BBB2F995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3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848B4-8C2F-7DBE-A0A7-48A0D574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8CD55F-EB34-8157-BE21-1E9C9DD4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87F63A-207E-7F67-D1BB-C4A78569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EC0248-EFC2-13D4-5314-84C12B31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48F89D-6B3D-BFB5-8236-B01D2D07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B11D5-13AF-CDC6-31DE-7676DA40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4B94A3-88EB-D373-8A96-6F1DADCE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EB4B4F-0957-BAAD-B6D7-4ACC5CC6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FDB3DD-D707-43E3-AC72-39EA29AA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C59357-3DA2-E1FF-4CA2-74797448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0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474C51-5732-51A1-B7F7-97C7663F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7D762-27E1-C356-BB69-9FF14B10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693E618-3499-04D8-999D-C50A339CE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9CAEA1-6AD5-7D50-65BC-5D9AFE90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D468F7D-1868-74EC-A3CA-CC6673F2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C345A4-93E8-267C-1DA2-54A9D37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3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72EC7-5CAE-FDE8-704B-97678359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88D344-A81E-7C4C-0E0B-05767CE02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2CEF79-7E60-2CC9-A838-B4A8DE9C0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5F3635F-34BC-3D07-8258-3F7A45B7E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0ADFC39-E7A8-CB9C-5335-4B3672F64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AE3165-149D-14FB-D453-0184190B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AB3FD23-1237-2421-428C-2D976707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64CDD4-25F6-90FF-FCB4-63DBE0D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9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9D6C10-14DB-0AFB-9587-46B828AD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D69FE8-C755-251D-D0C4-3E7E8A0A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CE514AC-31DD-7FC1-814C-4E313EE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D1542C-9719-AA88-FA28-19AF23EA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9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8047FAA-A7EF-431A-C13C-95F5F8D1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5FB0551-4F03-33F3-EFF5-E5E4C003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1B8E40-B757-5AD8-0C97-4A3AE26C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5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6CFFD1-B30B-4720-91B0-5955918F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4B1AA0-AABC-65D4-809D-DB42DA58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54C0B1-8405-B852-EA6A-4F1CFD6D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8569856-2CCC-3913-AA14-C6043319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1D20B6-BD8C-03E1-DB1D-8EB87C25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763DF7-6CE2-93E9-3666-4284DFAA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0FA23F-81AA-8333-F475-0D2C72DD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CB8C9F2-E155-5736-583C-7D7A90A4F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974E971-5740-F275-6C72-AAB83308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1C5DB8-475E-267B-921A-86BEB63A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153CDF-5B04-8198-7F38-74006E37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79C4FC-2A96-E56A-1648-DE872A8C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5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586068-2A78-DDBF-DF51-BBF21D53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4AFBBF-6492-A681-1761-E874C8B8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DBAF0C-A70B-BE2B-1478-3CA073B17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301A-1DDA-4D11-BF66-09A5911A1296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132B83-9C18-99F7-0449-CF3E079A4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FB06A6-2B6D-982F-5503-8BC37F84E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31C0-C8CC-4584-B3B7-5EB862A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7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soo.ru/normativnye-dokumenty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dsoo.ru/uroki/vopros-otvet-obz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hyperlink" Target="https://vk.com/doc-113551114_67629546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s://vk.com/doc-113551114_676295752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vk.com/doc-113551114_676295485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vk.com/doc-113551114_67629576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d/lYqIoRMTf-GiMw" TargetMode="External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0"/>
            <a:ext cx="642943" cy="11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0565" y="182880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УПРАВЛЕНИЕ ОБРАЗОВАНИЯ АДМИНИСТРАЦИИ</a:t>
            </a:r>
          </a:p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КУНГУРСКОГО МУНИЦИПАЛЬНОГО ОКРУГА </a:t>
            </a:r>
          </a:p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ПЕРМСКОГО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084" y="2411596"/>
            <a:ext cx="11715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образовательного процесса 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2024/25 учебном году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7135" y="5532309"/>
            <a:ext cx="4171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Начальник отдела качества образования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образования администрации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Кунгурского</a:t>
            </a:r>
            <a:b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муниципального округа Пермского края </a:t>
            </a:r>
          </a:p>
          <a:p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Т.Н.Судакова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" y="-2556"/>
            <a:ext cx="12192000" cy="716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904" y="91928"/>
            <a:ext cx="926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 - ПРАВОВОЕ ОБЕСПЕЧЕНИЕ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82650" t="69780" r="12101" b="21186"/>
          <a:stretch/>
        </p:blipFill>
        <p:spPr>
          <a:xfrm>
            <a:off x="10974349" y="5405013"/>
            <a:ext cx="1060228" cy="10305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826" y="1393061"/>
            <a:ext cx="53440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 от 27.12.2023 № 1028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 и среднего общего образования»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5078" y="1398295"/>
            <a:ext cx="6640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22.01.2024 № 31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начального общего образования и основного общего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образования»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602" y="3540631"/>
            <a:ext cx="51776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 февраля 2024 года № 62 «О внесении изменений в некоторые приказы Министерства просвещения Российской Федерации, касающиеся федеральных образовательных программ основного общего образования и среднего общего образования»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4629" y="3540631"/>
            <a:ext cx="6640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19.03.2024 № 171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 внесены изменения в федеральные образовательные программы начального, основного и среднего общего образования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вступает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в два этапа: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2024 года и с 1 сентября 2025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0602" y="5948645"/>
            <a:ext cx="4288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https://edsoo.ru/normativnye-dokumenty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7842" y="820413"/>
            <a:ext cx="4802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вступают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2024 года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0602" y="3391292"/>
            <a:ext cx="11913975" cy="32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64629" y="1257487"/>
            <a:ext cx="0" cy="503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950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732" y="28537"/>
            <a:ext cx="11369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УЧЕБНЫЙ ПРЕДМЕТ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И ЗАЩИТЫ РОДИНЫ»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46835" y="797552"/>
            <a:ext cx="57451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Формирование ценностного отношения к своей стране,</a:t>
            </a:r>
          </a:p>
          <a:p>
            <a:r>
              <a:rPr lang="ru-RU" dirty="0"/>
              <a:t>её обороне и защите Родины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3194" t="40625" r="82398" b="51578"/>
          <a:stretch/>
        </p:blipFill>
        <p:spPr>
          <a:xfrm>
            <a:off x="111835" y="711339"/>
            <a:ext cx="696686" cy="831394"/>
          </a:xfrm>
          <a:prstGeom prst="rect">
            <a:avLst/>
          </a:prstGeom>
        </p:spPr>
      </p:pic>
      <p:sp>
        <p:nvSpPr>
          <p:cNvPr id="15" name="object 11"/>
          <p:cNvSpPr txBox="1"/>
          <p:nvPr/>
        </p:nvSpPr>
        <p:spPr>
          <a:xfrm>
            <a:off x="111835" y="1570839"/>
            <a:ext cx="341412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Предметная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область </a:t>
            </a:r>
            <a:r>
              <a:rPr sz="1400" spc="-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«Физическая </a:t>
            </a:r>
            <a:r>
              <a:rPr sz="1400" spc="-30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r>
              <a:rPr sz="1400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400" spc="-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  <a:r>
              <a:rPr sz="1400" spc="-1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</a:t>
            </a:r>
            <a:r>
              <a:rPr sz="1400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111835" y="2734873"/>
            <a:ext cx="34613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Учебный предмет </a:t>
            </a:r>
            <a:r>
              <a:rPr sz="1400" spc="-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400" spc="-5" dirty="0" err="1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  <a:r>
              <a:rPr sz="1400" spc="-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spc="-5" dirty="0" smtClean="0">
              <a:solidFill>
                <a:srgbClr val="375F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sz="1400" spc="-5" dirty="0" err="1" smtClean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sz="1400" spc="-5" dirty="0" smtClean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5" dirty="0" smtClean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spc="-5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8521" y="822658"/>
            <a:ext cx="3106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2024 года</a:t>
            </a:r>
          </a:p>
        </p:txBody>
      </p:sp>
      <p:sp>
        <p:nvSpPr>
          <p:cNvPr id="17" name="object 13"/>
          <p:cNvSpPr txBox="1"/>
          <p:nvPr/>
        </p:nvSpPr>
        <p:spPr>
          <a:xfrm>
            <a:off x="3263317" y="1546367"/>
            <a:ext cx="3781220" cy="1003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49403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Предметная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«Физическая </a:t>
            </a:r>
            <a:r>
              <a:rPr sz="1400" b="1" spc="-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культура»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spcBef>
                <a:spcPts val="955"/>
              </a:spcBef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Предметная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sz="1400" b="1" spc="-3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1" spc="-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  <a:r>
              <a:rPr sz="1400" b="1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Родины»</a:t>
            </a:r>
            <a:r>
              <a:rPr sz="1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ОБЗР)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3292097" y="2725304"/>
            <a:ext cx="35947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Учебный предмет </a:t>
            </a:r>
            <a:r>
              <a:rPr sz="1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</a:t>
            </a: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400" b="1" spc="-3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  <a:r>
              <a:rPr sz="14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Родины»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695" y="3286515"/>
            <a:ext cx="3650814" cy="306758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3173046" y="1544064"/>
            <a:ext cx="198" cy="17057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970" y="1464030"/>
            <a:ext cx="6204710" cy="65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75000" y="1708194"/>
            <a:ext cx="694928" cy="875910"/>
          </a:xfrm>
          <a:prstGeom prst="rect">
            <a:avLst/>
          </a:prstGeom>
        </p:spPr>
      </p:pic>
      <p:sp>
        <p:nvSpPr>
          <p:cNvPr id="25" name="object 9"/>
          <p:cNvSpPr txBox="1"/>
          <p:nvPr/>
        </p:nvSpPr>
        <p:spPr>
          <a:xfrm>
            <a:off x="7846257" y="1526220"/>
            <a:ext cx="3317679" cy="889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50000"/>
              </a:lnSpc>
              <a:spcBef>
                <a:spcPts val="9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классе</a:t>
            </a:r>
            <a:r>
              <a:rPr sz="20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sz="2000" b="1" spc="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ч.,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2000" b="1" spc="-1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</a:t>
            </a:r>
            <a:endParaRPr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5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классе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ч.,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lang="ru-R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42824" y="2827327"/>
            <a:ext cx="681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https://edsoo.ru/uroki/vopros-otvet-obzr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object 4"/>
          <p:cNvSpPr txBox="1"/>
          <p:nvPr/>
        </p:nvSpPr>
        <p:spPr>
          <a:xfrm>
            <a:off x="73970" y="3258390"/>
            <a:ext cx="67583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"/>
              <a:tabLst>
                <a:tab pos="299720" algn="l"/>
              </a:tabLst>
            </a:pPr>
            <a:r>
              <a:rPr sz="20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ОБЗР</a:t>
            </a:r>
            <a:r>
              <a:rPr sz="20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20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</a:t>
            </a: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sz="2000" b="1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НВП</a:t>
            </a:r>
            <a:r>
              <a:rPr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sz="20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 </a:t>
            </a:r>
            <a:r>
              <a:rPr sz="20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21"/>
          <p:cNvSpPr/>
          <p:nvPr/>
        </p:nvSpPr>
        <p:spPr>
          <a:xfrm>
            <a:off x="53806" y="3541553"/>
            <a:ext cx="6840370" cy="619125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04" y="63007"/>
                </a:lnTo>
                <a:lnTo>
                  <a:pt x="30206" y="30225"/>
                </a:lnTo>
                <a:lnTo>
                  <a:pt x="62986" y="8112"/>
                </a:lnTo>
                <a:lnTo>
                  <a:pt x="103123" y="0"/>
                </a:lnTo>
                <a:lnTo>
                  <a:pt x="5584444" y="0"/>
                </a:lnTo>
                <a:lnTo>
                  <a:pt x="5624560" y="8112"/>
                </a:lnTo>
                <a:lnTo>
                  <a:pt x="5657342" y="30226"/>
                </a:lnTo>
                <a:lnTo>
                  <a:pt x="5679455" y="63007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55" y="555736"/>
                </a:lnTo>
                <a:lnTo>
                  <a:pt x="5657342" y="588518"/>
                </a:lnTo>
                <a:lnTo>
                  <a:pt x="5624560" y="610631"/>
                </a:lnTo>
                <a:lnTo>
                  <a:pt x="5584444" y="618744"/>
                </a:lnTo>
                <a:lnTo>
                  <a:pt x="103123" y="618744"/>
                </a:lnTo>
                <a:lnTo>
                  <a:pt x="62986" y="610631"/>
                </a:lnTo>
                <a:lnTo>
                  <a:pt x="30206" y="588518"/>
                </a:lnTo>
                <a:lnTo>
                  <a:pt x="8104" y="555736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38"/>
          <p:cNvSpPr/>
          <p:nvPr/>
        </p:nvSpPr>
        <p:spPr>
          <a:xfrm>
            <a:off x="54266" y="3590400"/>
            <a:ext cx="6839909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pc="-25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ru-RU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«Безопасное</a:t>
            </a:r>
            <a:r>
              <a:rPr lang="ru-RU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устойчивое</a:t>
            </a:r>
            <a:r>
              <a:rPr lang="ru-RU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личности,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 общества,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  <a:r>
              <a:rPr lang="ru-RU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»                                       </a:t>
            </a:r>
            <a:r>
              <a:rPr lang="ru-RU" sz="1600" b="1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модуль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C00000"/>
                </a:solidFill>
                <a:cs typeface="Calibri" panose="020F0502020204030204"/>
              </a:rPr>
              <a:t> </a:t>
            </a:r>
            <a:endParaRPr lang="ru-RU" dirty="0">
              <a:cs typeface="Calibri" panose="020F0502020204030204"/>
            </a:endParaRPr>
          </a:p>
        </p:txBody>
      </p:sp>
      <p:sp>
        <p:nvSpPr>
          <p:cNvPr id="41" name="object 22"/>
          <p:cNvSpPr/>
          <p:nvPr/>
        </p:nvSpPr>
        <p:spPr>
          <a:xfrm>
            <a:off x="59350" y="4266321"/>
            <a:ext cx="6834825" cy="595500"/>
          </a:xfrm>
          <a:custGeom>
            <a:avLst/>
            <a:gdLst/>
            <a:ahLst/>
            <a:cxnLst/>
            <a:rect l="l" t="t" r="r" b="b"/>
            <a:pathLst>
              <a:path w="5687695" h="399414">
                <a:moveTo>
                  <a:pt x="0" y="66548"/>
                </a:moveTo>
                <a:lnTo>
                  <a:pt x="5229" y="40665"/>
                </a:lnTo>
                <a:lnTo>
                  <a:pt x="19491" y="19510"/>
                </a:lnTo>
                <a:lnTo>
                  <a:pt x="40644" y="5236"/>
                </a:lnTo>
                <a:lnTo>
                  <a:pt x="66548" y="0"/>
                </a:lnTo>
                <a:lnTo>
                  <a:pt x="5621020" y="0"/>
                </a:lnTo>
                <a:lnTo>
                  <a:pt x="5646902" y="5236"/>
                </a:lnTo>
                <a:lnTo>
                  <a:pt x="5668057" y="19510"/>
                </a:lnTo>
                <a:lnTo>
                  <a:pt x="5682331" y="40665"/>
                </a:lnTo>
                <a:lnTo>
                  <a:pt x="5687568" y="66548"/>
                </a:lnTo>
                <a:lnTo>
                  <a:pt x="5687568" y="332739"/>
                </a:lnTo>
                <a:lnTo>
                  <a:pt x="5682331" y="358622"/>
                </a:lnTo>
                <a:lnTo>
                  <a:pt x="5668057" y="379777"/>
                </a:lnTo>
                <a:lnTo>
                  <a:pt x="5646902" y="394051"/>
                </a:lnTo>
                <a:lnTo>
                  <a:pt x="5621020" y="399288"/>
                </a:lnTo>
                <a:lnTo>
                  <a:pt x="66548" y="399288"/>
                </a:lnTo>
                <a:lnTo>
                  <a:pt x="40644" y="394051"/>
                </a:lnTo>
                <a:lnTo>
                  <a:pt x="19491" y="379777"/>
                </a:lnTo>
                <a:lnTo>
                  <a:pt x="5229" y="358622"/>
                </a:lnTo>
                <a:lnTo>
                  <a:pt x="0" y="332739"/>
                </a:lnTo>
                <a:lnTo>
                  <a:pt x="0" y="6654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 Модуль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«Военная</a:t>
            </a:r>
            <a:r>
              <a:rPr lang="ru-RU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latin typeface="Arial" panose="020B0604020202020204" pitchFamily="34" charset="0"/>
                <a:cs typeface="Arial" panose="020B0604020202020204" pitchFamily="34" charset="0"/>
              </a:rPr>
              <a:t>подготовка.</a:t>
            </a:r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военных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r>
              <a:rPr lang="ru-R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ru-RU" sz="1600" b="1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</a:t>
            </a:r>
            <a:r>
              <a:rPr lang="ru-RU" sz="16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16"/>
          <p:cNvSpPr/>
          <p:nvPr/>
        </p:nvSpPr>
        <p:spPr>
          <a:xfrm>
            <a:off x="92148" y="4942844"/>
            <a:ext cx="6802027" cy="854010"/>
          </a:xfrm>
          <a:custGeom>
            <a:avLst/>
            <a:gdLst/>
            <a:ahLst/>
            <a:cxnLst/>
            <a:rect l="l" t="t" r="r" b="b"/>
            <a:pathLst>
              <a:path w="5687695" h="619125">
                <a:moveTo>
                  <a:pt x="0" y="103124"/>
                </a:moveTo>
                <a:lnTo>
                  <a:pt x="8112" y="63007"/>
                </a:lnTo>
                <a:lnTo>
                  <a:pt x="30225" y="30225"/>
                </a:lnTo>
                <a:lnTo>
                  <a:pt x="63007" y="8112"/>
                </a:lnTo>
                <a:lnTo>
                  <a:pt x="103124" y="0"/>
                </a:lnTo>
                <a:lnTo>
                  <a:pt x="5584444" y="0"/>
                </a:lnTo>
                <a:lnTo>
                  <a:pt x="5624560" y="8112"/>
                </a:lnTo>
                <a:lnTo>
                  <a:pt x="5657342" y="30225"/>
                </a:lnTo>
                <a:lnTo>
                  <a:pt x="5679455" y="63007"/>
                </a:lnTo>
                <a:lnTo>
                  <a:pt x="5687568" y="103124"/>
                </a:lnTo>
                <a:lnTo>
                  <a:pt x="5687568" y="515620"/>
                </a:lnTo>
                <a:lnTo>
                  <a:pt x="5679455" y="555736"/>
                </a:lnTo>
                <a:lnTo>
                  <a:pt x="5657342" y="588518"/>
                </a:lnTo>
                <a:lnTo>
                  <a:pt x="5624560" y="610631"/>
                </a:lnTo>
                <a:lnTo>
                  <a:pt x="5584444" y="618743"/>
                </a:lnTo>
                <a:lnTo>
                  <a:pt x="103124" y="618743"/>
                </a:lnTo>
                <a:lnTo>
                  <a:pt x="63007" y="610631"/>
                </a:lnTo>
                <a:lnTo>
                  <a:pt x="30225" y="588517"/>
                </a:lnTo>
                <a:lnTo>
                  <a:pt x="8112" y="555736"/>
                </a:lnTo>
                <a:lnTo>
                  <a:pt x="0" y="515620"/>
                </a:lnTo>
                <a:lnTo>
                  <a:pt x="0" y="10312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object 18"/>
          <p:cNvSpPr/>
          <p:nvPr/>
        </p:nvSpPr>
        <p:spPr>
          <a:xfrm>
            <a:off x="92148" y="5872545"/>
            <a:ext cx="6802027" cy="566853"/>
          </a:xfrm>
          <a:custGeom>
            <a:avLst/>
            <a:gdLst/>
            <a:ahLst/>
            <a:cxnLst/>
            <a:rect l="l" t="t" r="r" b="b"/>
            <a:pathLst>
              <a:path w="5687695" h="401320">
                <a:moveTo>
                  <a:pt x="0" y="66801"/>
                </a:moveTo>
                <a:lnTo>
                  <a:pt x="5240" y="40772"/>
                </a:lnTo>
                <a:lnTo>
                  <a:pt x="19542" y="19542"/>
                </a:lnTo>
                <a:lnTo>
                  <a:pt x="40772" y="5240"/>
                </a:lnTo>
                <a:lnTo>
                  <a:pt x="66801" y="0"/>
                </a:lnTo>
                <a:lnTo>
                  <a:pt x="5620766" y="0"/>
                </a:lnTo>
                <a:lnTo>
                  <a:pt x="5646741" y="5240"/>
                </a:lnTo>
                <a:lnTo>
                  <a:pt x="5667978" y="19542"/>
                </a:lnTo>
                <a:lnTo>
                  <a:pt x="5682309" y="40772"/>
                </a:lnTo>
                <a:lnTo>
                  <a:pt x="5687568" y="66801"/>
                </a:lnTo>
                <a:lnTo>
                  <a:pt x="5687568" y="334010"/>
                </a:lnTo>
                <a:lnTo>
                  <a:pt x="5682309" y="359985"/>
                </a:lnTo>
                <a:lnTo>
                  <a:pt x="5667978" y="381222"/>
                </a:lnTo>
                <a:lnTo>
                  <a:pt x="5646741" y="395553"/>
                </a:lnTo>
                <a:lnTo>
                  <a:pt x="5620766" y="400812"/>
                </a:lnTo>
                <a:lnTo>
                  <a:pt x="66801" y="400812"/>
                </a:lnTo>
                <a:lnTo>
                  <a:pt x="40772" y="395553"/>
                </a:lnTo>
                <a:lnTo>
                  <a:pt x="19542" y="381222"/>
                </a:lnTo>
                <a:lnTo>
                  <a:pt x="5240" y="359985"/>
                </a:lnTo>
                <a:lnTo>
                  <a:pt x="0" y="334010"/>
                </a:lnTo>
                <a:lnTo>
                  <a:pt x="0" y="668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Прямоугольник 43"/>
          <p:cNvSpPr/>
          <p:nvPr/>
        </p:nvSpPr>
        <p:spPr>
          <a:xfrm>
            <a:off x="51732" y="5881524"/>
            <a:ext cx="6742359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pc="-25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2. «Основы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военной</a:t>
            </a:r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ru-RU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12700">
              <a:spcBef>
                <a:spcPts val="95"/>
              </a:spcBef>
            </a:pPr>
            <a:r>
              <a:rPr lang="ru-RU" sz="1600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модуль обновлен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2281" y="5083969"/>
            <a:ext cx="6581681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00"/>
              </a:lnSpc>
              <a:spcBef>
                <a:spcPts val="95"/>
              </a:spcBef>
            </a:pPr>
            <a:r>
              <a:rPr lang="ru-RU" spc="-25" dirty="0"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r>
              <a:rPr lang="ru-RU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«Безопасное</a:t>
            </a:r>
            <a:r>
              <a:rPr lang="ru-RU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устойчивое</a:t>
            </a:r>
            <a:r>
              <a:rPr lang="ru-RU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  <a:r>
              <a:rPr lang="ru-R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 общества,</a:t>
            </a:r>
            <a:r>
              <a:rPr lang="ru-RU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  <a:r>
              <a:rPr lang="ru-RU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2700">
              <a:lnSpc>
                <a:spcPts val="1500"/>
              </a:lnSpc>
              <a:spcBef>
                <a:spcPts val="95"/>
              </a:spcBef>
            </a:pPr>
            <a:r>
              <a:rPr lang="ru-RU" sz="1600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</a:t>
            </a:r>
            <a:r>
              <a:rPr lang="ru-RU" sz="1600" b="1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модуль</a:t>
            </a:r>
          </a:p>
          <a:p>
            <a:pPr marL="12700">
              <a:spcBef>
                <a:spcPts val="95"/>
              </a:spcBef>
            </a:pPr>
            <a:endParaRPr lang="ru-RU" sz="16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95"/>
              </a:spcBef>
            </a:pPr>
            <a:endParaRPr lang="ru-RU" sz="16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95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dirty="0">
              <a:cs typeface="Calibri" panose="020F0502020204030204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016859" y="3541553"/>
            <a:ext cx="1075939" cy="1301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8 - 9 классы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016859" y="4990330"/>
            <a:ext cx="1075939" cy="1301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10 - 11 классы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08"/>
            <a:ext cx="12192000" cy="61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НОВЫЙ УЧЕБНЫЙ ПРЕДМЕТ «ТРУД (ТЕХНОЛОГИЯ)»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3194" t="40625" r="82398" b="51578"/>
          <a:stretch/>
        </p:blipFill>
        <p:spPr>
          <a:xfrm>
            <a:off x="111835" y="711339"/>
            <a:ext cx="696686" cy="8313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8521" y="926981"/>
            <a:ext cx="3106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2024 года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540065" y="794281"/>
            <a:ext cx="0" cy="6655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61620" y="837213"/>
            <a:ext cx="3069771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Учебный</a:t>
            </a:r>
            <a:r>
              <a:rPr lang="ru-RU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ru-RU" spc="-15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664563" y="837213"/>
            <a:ext cx="322643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Учебный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endParaRPr lang="ru-RU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«Труд</a:t>
            </a:r>
            <a:r>
              <a:rPr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(технология)»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71344" t="25156" r="12185" b="10863"/>
          <a:stretch/>
        </p:blipFill>
        <p:spPr>
          <a:xfrm>
            <a:off x="9339942" y="651050"/>
            <a:ext cx="2656115" cy="582650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596834" y="1415741"/>
            <a:ext cx="202784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</a:t>
            </a:r>
            <a:r>
              <a:rPr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835" y="1827842"/>
            <a:ext cx="3414141" cy="462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НОО: 135 ч. /1 ч. в неделю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85040" y="1807242"/>
            <a:ext cx="5425058" cy="4525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ООО: 272 ч. 5-7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ч. в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8-9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ч. в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111835" y="2323011"/>
            <a:ext cx="3634438" cy="197233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800" spc="-25" dirty="0">
                <a:latin typeface="Calibri" panose="020F0502020204030204"/>
                <a:cs typeface="Calibri" panose="020F0502020204030204"/>
              </a:rPr>
              <a:t>«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Технологии,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профессии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«Технологии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ручной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обработки материалов»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«Конструирование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5916" y="2338590"/>
            <a:ext cx="475565" cy="2597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Инвариантные модули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91196" y="4380957"/>
            <a:ext cx="33067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«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</a:t>
            </a:r>
            <a:r>
              <a:rPr sz="1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коммуникативные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технологии»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3967277" y="2314554"/>
            <a:ext cx="5035536" cy="189731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81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«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технологии»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(модуль </a:t>
            </a:r>
            <a:r>
              <a:rPr sz="1400" i="1" spc="-5" dirty="0">
                <a:latin typeface="Arial" panose="020B0604020202020204" pitchFamily="34" charset="0"/>
                <a:cs typeface="Arial" panose="020B0604020202020204" pitchFamily="34" charset="0"/>
              </a:rPr>
              <a:t>реализуется</a:t>
            </a:r>
            <a:r>
              <a:rPr sz="1400" i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с 5 по</a:t>
            </a:r>
            <a:r>
              <a:rPr sz="14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класс).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«Технологии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обработки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пищевых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продуктов»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«3D-моделирование,</a:t>
            </a:r>
            <a:r>
              <a:rPr sz="1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прототипирование,</a:t>
            </a:r>
            <a:r>
              <a:rPr sz="1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макетирование»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3993892" y="4147366"/>
            <a:ext cx="4663104" cy="82202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«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графика.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Черчение»</a:t>
            </a:r>
          </a:p>
          <a:p>
            <a:pPr marL="29845">
              <a:lnSpc>
                <a:spcPct val="100000"/>
              </a:lnSpc>
              <a:spcBef>
                <a:spcPts val="995"/>
              </a:spcBef>
            </a:pP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«Робототехника»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32045" y="5334549"/>
            <a:ext cx="7660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жесткого</a:t>
            </a:r>
            <a:r>
              <a:rPr lang="ru-RU" b="1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распределения</a:t>
            </a:r>
            <a:r>
              <a:rPr lang="ru-RU" b="1" spc="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r>
              <a:rPr lang="ru-RU" b="1" spc="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b="1" spc="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lang="ru-RU" b="1" spc="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15" algn="just">
              <a:lnSpc>
                <a:spcPct val="100000"/>
              </a:lnSpc>
            </a:pP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инвариантного,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вариативного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/>
          <a:srcRect l="12185" t="46875" r="81933" b="45089"/>
          <a:stretch/>
        </p:blipFill>
        <p:spPr>
          <a:xfrm>
            <a:off x="111835" y="5317715"/>
            <a:ext cx="963925" cy="7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406" y="622569"/>
            <a:ext cx="1765229" cy="12680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6241" r="11545" b="21068"/>
          <a:stretch/>
        </p:blipFill>
        <p:spPr>
          <a:xfrm>
            <a:off x="8928941" y="4518275"/>
            <a:ext cx="3177310" cy="16533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7174"/>
            <a:ext cx="12192000" cy="708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ВНЕУРОЧНАЯ ДЕЯТЕЛЬНОСТЬ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45966" t="31994" r="12017" b="14137"/>
          <a:stretch/>
        </p:blipFill>
        <p:spPr>
          <a:xfrm>
            <a:off x="6182301" y="786127"/>
            <a:ext cx="5801371" cy="3516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6716" y="1004988"/>
            <a:ext cx="3831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часов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более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часов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13866" t="51339" r="82100" b="43899"/>
          <a:stretch/>
        </p:blipFill>
        <p:spPr>
          <a:xfrm>
            <a:off x="179424" y="2091281"/>
            <a:ext cx="522514" cy="348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821" y="2019630"/>
            <a:ext cx="542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Разговоры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важном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еженедельно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понедельникам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3866" t="51339" r="82100" b="43899"/>
          <a:stretch/>
        </p:blipFill>
        <p:spPr>
          <a:xfrm>
            <a:off x="176798" y="2747266"/>
            <a:ext cx="522514" cy="3483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3866" t="51339" r="82100" b="43899"/>
          <a:stretch/>
        </p:blipFill>
        <p:spPr>
          <a:xfrm>
            <a:off x="176798" y="3434402"/>
            <a:ext cx="522514" cy="348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449" y="2747266"/>
            <a:ext cx="522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 – мои горизонты (6 – 11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еженедельно по четвергам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449" y="3425430"/>
            <a:ext cx="372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971" y="3900554"/>
            <a:ext cx="513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Семьеведение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– 11 </a:t>
            </a:r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13866" t="51339" r="82100" b="43899"/>
          <a:stretch/>
        </p:blipFill>
        <p:spPr>
          <a:xfrm>
            <a:off x="161149" y="4099733"/>
            <a:ext cx="522514" cy="3483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7" y="4606865"/>
            <a:ext cx="1751466" cy="175146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097093" y="4618037"/>
            <a:ext cx="76346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u="sng" dirty="0" smtClean="0">
                <a:latin typeface="Arial" panose="020B0604020202020204" pitchFamily="34" charset="0"/>
                <a:hlinkClick r:id="rId9" tooltip="https://vk.com/doc-113551114_676295765"/>
              </a:rPr>
              <a:t>презентация программы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u="sng" dirty="0" smtClean="0">
                <a:latin typeface="Arial" panose="020B0604020202020204" pitchFamily="34" charset="0"/>
                <a:hlinkClick r:id="rId9" tooltip="https://vk.com/doc-113551114_676295765"/>
              </a:rPr>
              <a:t>структура </a:t>
            </a:r>
            <a:r>
              <a:rPr lang="ru-RU" altLang="ru-RU" sz="2000" u="sng" dirty="0">
                <a:latin typeface="Arial" panose="020B0604020202020204" pitchFamily="34" charset="0"/>
                <a:hlinkClick r:id="rId9" tooltip="https://vk.com/doc-113551114_676295765"/>
              </a:rPr>
              <a:t>и содержание;</a:t>
            </a:r>
            <a:r>
              <a:rPr lang="ru-RU" altLang="ru-RU" sz="2000" u="sng" dirty="0"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u="sng" dirty="0">
                <a:latin typeface="Arial" panose="020B0604020202020204" pitchFamily="34" charset="0"/>
                <a:hlinkClick r:id="rId10" tooltip="https://vk.com/doc-113551114_676295485"/>
              </a:rPr>
              <a:t>текст концепции курса;</a:t>
            </a:r>
            <a:r>
              <a:rPr lang="ru-RU" altLang="ru-RU" sz="2000" u="sng" dirty="0"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u="sng" dirty="0">
                <a:latin typeface="Arial" panose="020B0604020202020204" pitchFamily="34" charset="0"/>
                <a:hlinkClick r:id="rId11" tooltip="https://vk.com/doc-113551114_676295752"/>
              </a:rPr>
              <a:t>презентация концепции курса: от замысла к реализации;</a:t>
            </a:r>
            <a:r>
              <a:rPr lang="ru-RU" altLang="ru-RU" sz="2000" u="sng" dirty="0"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u="sng" dirty="0">
                <a:latin typeface="Arial" panose="020B0604020202020204" pitchFamily="34" charset="0"/>
                <a:hlinkClick r:id="rId12" tooltip="https://vk.com/doc-113551114_676295460"/>
              </a:rPr>
              <a:t>тематическое планирование курса</a:t>
            </a:r>
            <a:r>
              <a:rPr lang="ru-RU" altLang="ru-RU" sz="2000" u="sng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0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08"/>
            <a:ext cx="12192000" cy="10059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МЕРОПРИЯТИЯ ПО ОЦЕНКЕ КАЧЕСТВА ОБРАЗОВАНИЯ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370" t="14902" r="35714" b="6960"/>
          <a:stretch/>
        </p:blipFill>
        <p:spPr>
          <a:xfrm>
            <a:off x="249369" y="3407673"/>
            <a:ext cx="2009920" cy="27616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92756"/>
            <a:ext cx="4625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Национальные сопоставительные исследования качества общего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(НИКО)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проверочные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(ВПР)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сопоставительные исследования качества общего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193" y="6169370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disk.yandex.ru/d/lYqIoRMTf-GiMw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850" t="15625" r="32520" b="5804"/>
          <a:stretch/>
        </p:blipFill>
        <p:spPr>
          <a:xfrm>
            <a:off x="2826322" y="3537063"/>
            <a:ext cx="2009918" cy="2502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478" t="23065" r="37562" b="23363"/>
          <a:stretch/>
        </p:blipFill>
        <p:spPr>
          <a:xfrm>
            <a:off x="5403274" y="1171433"/>
            <a:ext cx="6624720" cy="42199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29333" y="5584595"/>
            <a:ext cx="3338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 2024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года</a:t>
            </a:r>
          </a:p>
        </p:txBody>
      </p:sp>
    </p:spTree>
    <p:extLst>
      <p:ext uri="{BB962C8B-B14F-4D97-AF65-F5344CB8AC3E}">
        <p14:creationId xmlns:p14="http://schemas.microsoft.com/office/powerpoint/2010/main" val="26605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6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период проведения ГИА-9 в 2024 году 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961329" y="909423"/>
            <a:ext cx="48187" cy="5408336"/>
          </a:xfrm>
          <a:prstGeom prst="line">
            <a:avLst/>
          </a:prstGeom>
          <a:ln w="41275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6830" y="1503075"/>
            <a:ext cx="5538059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школ-участниц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(АППГ –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(53)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участников/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3,7%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(АППГ – 30 чел./2,5%)</a:t>
            </a: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(160)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чел./экз./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3,3%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(АППГ – 83/2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учебных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357" t="41192" r="67290" b="18979"/>
          <a:stretch/>
        </p:blipFill>
        <p:spPr>
          <a:xfrm>
            <a:off x="6585156" y="2758725"/>
            <a:ext cx="5305536" cy="36705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323350" y="686405"/>
            <a:ext cx="3178629" cy="852109"/>
            <a:chOff x="0" y="686405"/>
            <a:chExt cx="3335387" cy="929064"/>
          </a:xfrm>
        </p:grpSpPr>
        <p:pic>
          <p:nvPicPr>
            <p:cNvPr id="1030" name="Picture 6" descr="https://avatars.mds.yandex.net/i?id=898bd7e1969c1a08241aac0fd00d36145bc74b7f_l-10815658-images-thumbs&amp;n=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25" b="16242"/>
            <a:stretch/>
          </p:blipFill>
          <p:spPr bwMode="auto">
            <a:xfrm>
              <a:off x="0" y="686405"/>
              <a:ext cx="3335387" cy="929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0" y="759840"/>
              <a:ext cx="754743" cy="362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3-24</a:t>
              </a:r>
              <a:endPara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52633" y="808891"/>
            <a:ext cx="553805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пункта проведения экзаменов: </a:t>
            </a:r>
          </a:p>
          <a:p>
            <a:pPr>
              <a:lnSpc>
                <a:spcPts val="288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2842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МАОУ «СОШ № 10» (1 день)</a:t>
            </a:r>
          </a:p>
          <a:p>
            <a:pPr>
              <a:lnSpc>
                <a:spcPts val="288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2847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МАОУ СОШ № 18 (2 дня + резервы) </a:t>
            </a:r>
          </a:p>
          <a:p>
            <a:pPr>
              <a:lnSpc>
                <a:spcPts val="288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2848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МАОУ СОШ № 21 (1 день)</a:t>
            </a:r>
          </a:p>
          <a:p>
            <a:pPr>
              <a:lnSpc>
                <a:spcPts val="288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работник ППЭ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1,2,10,12,16,18,21)</a:t>
            </a:r>
          </a:p>
          <a:p>
            <a:pPr>
              <a:lnSpc>
                <a:spcPts val="288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5102" t="33987" r="38091" b="21815"/>
          <a:stretch/>
        </p:blipFill>
        <p:spPr>
          <a:xfrm>
            <a:off x="359633" y="3077462"/>
            <a:ext cx="5106061" cy="34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07"/>
            <a:ext cx="12192000" cy="6197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</a:t>
            </a:r>
            <a:r>
              <a:rPr lang="ru-RU" sz="28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РНЫ</a:t>
            </a:r>
            <a:r>
              <a:rPr lang="ru-RU" sz="28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ЧЕБНЫ</a:t>
            </a:r>
            <a:r>
              <a:rPr lang="ru-RU" sz="28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800" b="1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b="1" spc="-1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8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6" y="6486014"/>
            <a:ext cx="275067" cy="3663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683" y="141244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четверть –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сентября - 25 (26) октября;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 четверть –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ноября – 27 (28) декабря;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 четверть –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января – 21 (22) марта;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 четверть –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марта-23 (24) мая.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348" y="3483489"/>
            <a:ext cx="65491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26(27) октября – 04 ноября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9, 10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календарных дней);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28(29) декабря – 08 января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11,12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календарных дней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– 23 февраля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каникулы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первых классов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(7 календарных дней);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22(23) марта – 30 марта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(8,9 календарных дней)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818726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обучения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2521" t="24923" r="32521" b="8431"/>
          <a:stretch/>
        </p:blipFill>
        <p:spPr>
          <a:xfrm>
            <a:off x="6553905" y="628073"/>
            <a:ext cx="2563379" cy="3115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5210" t="22173" r="35042" b="8184"/>
          <a:stretch/>
        </p:blipFill>
        <p:spPr>
          <a:xfrm>
            <a:off x="9635059" y="3076802"/>
            <a:ext cx="2420315" cy="3258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5455" y="818726"/>
            <a:ext cx="30901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срок до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августа ОО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№ 2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п. 1 -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7314" y="3825499"/>
            <a:ext cx="2897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срок до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августа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№ 3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п. 1</a:t>
            </a:r>
          </a:p>
          <a:p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срок до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сентября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МАУ «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ЦППМиСП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приложение № 5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1-3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502400" y="646813"/>
            <a:ext cx="18473" cy="568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0059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Решения: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778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Управление образования администрации Кунгурского муниципального округа Пермского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50" y="6540778"/>
            <a:ext cx="247393" cy="36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438" y="1540933"/>
            <a:ext cx="98718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информацию к сведению.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контроль исполнения: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- по реализации федеральных рабочих программ;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- по явке выпускников и работников на ГИА-9;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- по подготовке ППЭ к проведению ГИА-9.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  Обеспечить контроль предоставления документов в части проведения тарификации. </a:t>
            </a:r>
          </a:p>
          <a:p>
            <a:pPr marL="342900" indent="-34290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968</Words>
  <Application>Microsoft Office PowerPoint</Application>
  <PresentationFormat>Широкоэкранный</PresentationFormat>
  <Paragraphs>140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Судаков</dc:creator>
  <cp:lastModifiedBy>User</cp:lastModifiedBy>
  <cp:revision>460</cp:revision>
  <cp:lastPrinted>2024-01-31T03:29:02Z</cp:lastPrinted>
  <dcterms:created xsi:type="dcterms:W3CDTF">2023-06-03T15:31:11Z</dcterms:created>
  <dcterms:modified xsi:type="dcterms:W3CDTF">2024-08-20T10:51:32Z</dcterms:modified>
</cp:coreProperties>
</file>