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300" r:id="rId2"/>
    <p:sldId id="460" r:id="rId3"/>
    <p:sldId id="458" r:id="rId4"/>
    <p:sldId id="441" r:id="rId5"/>
    <p:sldId id="463" r:id="rId6"/>
    <p:sldId id="465" r:id="rId7"/>
    <p:sldId id="455" r:id="rId8"/>
    <p:sldId id="464" r:id="rId9"/>
    <p:sldId id="395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79698" autoAdjust="0"/>
  </p:normalViewPr>
  <p:slideViewPr>
    <p:cSldViewPr snapToGrid="0">
      <p:cViewPr varScale="1">
        <p:scale>
          <a:sx n="63" d="100"/>
          <a:sy n="63" d="100"/>
        </p:scale>
        <p:origin x="102" y="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>
                <a:solidFill>
                  <a:srgbClr val="002060"/>
                </a:solidFill>
              </a:rPr>
              <a:t>2025 год</a:t>
            </a:r>
          </a:p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59  случаев</a:t>
            </a:r>
            <a:endParaRPr lang="ru-RU" b="1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3.2576356104831508E-4"/>
          <c:y val="7.6873886314654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644-4F96-9919-B528C1F6B8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644-4F96-9919-B528C1F6B8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644-4F96-9919-B528C1F6B8C5}"/>
              </c:ext>
            </c:extLst>
          </c:dPt>
          <c:dLbls>
            <c:dLbl>
              <c:idx val="0"/>
              <c:layout>
                <c:manualLayout>
                  <c:x val="-0.23085640022144355"/>
                  <c:y val="-0.1119626480011362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644-4F96-9919-B528C1F6B8C5}"/>
                </c:ext>
                <c:ext xmlns:c15="http://schemas.microsoft.com/office/drawing/2012/chart" uri="{CE6537A1-D6FC-4f65-9D91-7224C49458BB}">
                  <c15:layout>
                    <c:manualLayout>
                      <c:w val="0.45621307413760243"/>
                      <c:h val="0.3057995123539443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5246807699637888"/>
                  <c:y val="0.15677764854377943"/>
                </c:manualLayout>
              </c:layout>
              <c:tx>
                <c:rich>
                  <a:bodyPr/>
                  <a:lstStyle/>
                  <a:p>
                    <a:fld id="{2F98D9DC-5947-44AF-A3B8-0B8E61FBF8C6}" type="CATEGORYNAME">
                      <a:rPr lang="ru-RU" sz="280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endParaRPr lang="ru-RU" sz="2800" baseline="0" dirty="0">
                      <a:solidFill>
                        <a:srgbClr val="002060"/>
                      </a:solidFill>
                    </a:endParaRPr>
                  </a:p>
                  <a:p>
                    <a:fld id="{37BE6849-017D-4453-B516-1978EB108D3A}" type="VALUE">
                      <a:rPr lang="ru-RU" sz="280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644-4F96-9919-B528C1F6B8C5}"/>
                </c:ext>
                <c:ext xmlns:c15="http://schemas.microsoft.com/office/drawing/2012/chart" uri="{CE6537A1-D6FC-4f65-9D91-7224C49458BB}">
                  <c15:layout>
                    <c:manualLayout>
                      <c:w val="0.3692586239756051"/>
                      <c:h val="0.2974897429965002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3.4456595232149986E-2"/>
                  <c:y val="5.5398462382960936E-2"/>
                </c:manualLayout>
              </c:layout>
              <c:tx>
                <c:rich>
                  <a:bodyPr/>
                  <a:lstStyle/>
                  <a:p>
                    <a:fld id="{FC656BE7-295C-47C8-ACC8-957289F613E5}" type="CATEGORYNAME">
                      <a:rPr lang="ru-RU" sz="2800">
                        <a:solidFill>
                          <a:srgbClr val="002060"/>
                        </a:solidFill>
                      </a:rPr>
                      <a:pPr/>
                      <a:t>[ИМЯ КАТЕГОРИИ]</a:t>
                    </a:fld>
                    <a:endParaRPr lang="ru-RU" sz="2800" baseline="0" dirty="0">
                      <a:solidFill>
                        <a:srgbClr val="002060"/>
                      </a:solidFill>
                    </a:endParaRPr>
                  </a:p>
                  <a:p>
                    <a:fld id="{74CDA766-720C-4D76-BE77-C175F9693C3C}" type="VALUE">
                      <a:rPr lang="ru-RU" sz="2800">
                        <a:solidFill>
                          <a:srgbClr val="002060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644-4F96-9919-B528C1F6B8C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школа</c:v>
                </c:pt>
                <c:pt idx="1">
                  <c:v>д/сады</c:v>
                </c:pt>
                <c:pt idx="2">
                  <c:v>УДО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49</c:v>
                </c:pt>
                <c:pt idx="1">
                  <c:v>8</c:v>
                </c:pt>
                <c:pt idx="2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BF-4078-9D10-6BC09AF0C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C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занятия, урок</c:v>
                </c:pt>
                <c:pt idx="1">
                  <c:v>занятия по физической культуре</c:v>
                </c:pt>
                <c:pt idx="2">
                  <c:v>внеклассные мероприятия</c:v>
                </c:pt>
                <c:pt idx="3">
                  <c:v>перерыв, перемена</c:v>
                </c:pt>
                <c:pt idx="4">
                  <c:v>прогулки</c:v>
                </c:pt>
                <c:pt idx="5">
                  <c:v>ЛДП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</c:v>
                </c:pt>
                <c:pt idx="1">
                  <c:v>15</c:v>
                </c:pt>
                <c:pt idx="2">
                  <c:v>7</c:v>
                </c:pt>
                <c:pt idx="3">
                  <c:v>20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14-4D31-AC7C-AA3CF2F10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319288"/>
        <c:axId val="373307920"/>
      </c:barChart>
      <c:catAx>
        <c:axId val="37331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3307920"/>
        <c:crosses val="autoZero"/>
        <c:auto val="1"/>
        <c:lblAlgn val="ctr"/>
        <c:lblOffset val="100"/>
        <c:noMultiLvlLbl val="0"/>
      </c:catAx>
      <c:valAx>
        <c:axId val="3733079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3319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ушиб, травма</c:v>
                </c:pt>
                <c:pt idx="1">
                  <c:v>рана</c:v>
                </c:pt>
                <c:pt idx="2">
                  <c:v>перелом</c:v>
                </c:pt>
                <c:pt idx="3">
                  <c:v>сотрясение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</c:v>
                </c:pt>
                <c:pt idx="1">
                  <c:v>10</c:v>
                </c:pt>
                <c:pt idx="2">
                  <c:v>20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BE-479C-829C-3F09289CB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3309488"/>
        <c:axId val="373319680"/>
      </c:barChart>
      <c:catAx>
        <c:axId val="373309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3319680"/>
        <c:crosses val="autoZero"/>
        <c:auto val="1"/>
        <c:lblAlgn val="ctr"/>
        <c:lblOffset val="100"/>
        <c:noMultiLvlLbl val="0"/>
      </c:catAx>
      <c:valAx>
        <c:axId val="3733196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73309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9091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9091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A78CFD67-3F35-4B77-80ED-043206F591CC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E7313DEE-ECEF-46DD-BCA7-8D60072A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341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loud.mail.ru/public/V16u/bnmVUybgs" TargetMode="External"/><Relationship Id="rId3" Type="http://schemas.openxmlformats.org/officeDocument/2006/relationships/hyperlink" Target="https://cloud.mail.ru/public/47Up/VToBEkvGa" TargetMode="External"/><Relationship Id="rId7" Type="http://schemas.openxmlformats.org/officeDocument/2006/relationships/hyperlink" Target="https://cloud.mail.ru/public/KWrv/GnTKMeaae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loud.mail.ru/public/W4Rg/r8YXURYJp" TargetMode="External"/><Relationship Id="rId5" Type="http://schemas.openxmlformats.org/officeDocument/2006/relationships/hyperlink" Target="https://cloud.mail.ru/public/Cxb3/AWrLyk1uL" TargetMode="External"/><Relationship Id="rId4" Type="http://schemas.openxmlformats.org/officeDocument/2006/relationships/hyperlink" Target="https://cloud.mail.ru/public/CcBB/uHMrowpKt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6525" y="747713"/>
            <a:ext cx="6646863" cy="3738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4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выявленные случаи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заболевших гриппом и ОРВИ, уровень заболеваемости остается ниже эпидемического порога.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 продолжать 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профилактическую работу: информирование населения о вакцинопрофилактике, вакцинацию работников (не менее 75%), проветривание помещений, утренний фильтр детей и сотрудников с измерением температуры тела. 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текущий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привито против гриппа из числа работников – 78%,  и детей – 44%.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процент вакцинации сотрудников (менее 50%) –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Моховская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32%,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Кыласовская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 -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34%,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Неволинская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3%,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Троицкая – 44%, </a:t>
            </a:r>
            <a:r>
              <a:rPr lang="ru-RU" sz="9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Сергинская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43%.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целях профилактики ОРВИ и гриппа в образовательной организации рекомендуется проводить профилактические мероприятия: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ежедневный «утренний фильтр» - выявление воспитанников и персонала с признаками заболевания гриппом и ОРВИ;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изоляцию детей и взрослых при первых признаках заболевания;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соблюдение правил личной гигиены: тщательное мытьё рук с мылом перед едой, после возвращения с улицы и посещения туалета, так как вирусы быстро распространяются через загрязненные ладони и различные предметы;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осуществлять допуск детей к посещению образовательной организации после перенесенного заболевания при наличии медицинского заключения (медицинской справки) от врача-педиатра;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обеззараживание воздуха с применением бактерицидных облучателей;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регулярное проветривание и влажная уборка групповых</a:t>
            </a:r>
            <a:r>
              <a:rPr lang="ru-RU" sz="9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комнат </a:t>
            </a:r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других мест пребывания детей;</a:t>
            </a:r>
          </a:p>
          <a:p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усиление дезинфекционного режима: ежедневная влажная уборка помещений с применением разрешённых дезинфицирующих средств;</a:t>
            </a:r>
          </a:p>
          <a:p>
            <a:pPr marL="171450" indent="-171450">
              <a:buFontTx/>
              <a:buChar char="-"/>
            </a:pPr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контроль со стороны администрации образовательной организации за наличием достаточного количества средств для мытья и дезинфекции рук.</a:t>
            </a:r>
          </a:p>
          <a:p>
            <a:pPr marL="0" indent="0">
              <a:buFontTx/>
              <a:buNone/>
            </a:pPr>
            <a:r>
              <a:rPr lang="ru-RU" sz="900" b="0" i="0" kern="1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Принимать решение о приостановлении</a:t>
            </a:r>
            <a:r>
              <a:rPr lang="ru-RU" sz="900" b="0" i="0" kern="1200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учебного процесса при отсутствии 20% и более детей по причине заболеваемости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20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началом новых проектов меняется порядок контроля за реализацией мероприятий по укреплению здоровья населения. Отчетные периоды сформированы в соответствии</a:t>
            </a:r>
            <a:r>
              <a:rPr lang="ru-RU" sz="1000" b="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контрольными точками проекта «Здоровье для каждого». Ежегодно проводятся региональные конкурсы лучших практик  укрепления общественного здоровья. Центр общественного здоровья и медицинской профилактики  является одним из участников в вопросах методического сопровождения, формирования, реализации и мониторинга исполнения программ по укреплению общественного здоровья. С 2022 года создается собственная библиотека лучших практик по внедрению  и реализации муниципальных программ укрепление общественного здоровья.</a:t>
            </a:r>
          </a:p>
          <a:p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проведения Недели здоровья (ЗОЖ):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культуры здорового образа жизни; сохранение и укрепление физического и психического здоровья детей; воспитание культурно-гигиенических навыков.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Недель ЗОЖ могут использоваться разные методы: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 здоровья,</a:t>
            </a:r>
            <a:r>
              <a:rPr lang="ru-RU" sz="10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ворческие конкурсы, посвящённые ЗОЖ, классные часы,</a:t>
            </a:r>
            <a:r>
              <a:rPr lang="ru-RU" sz="10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нтерактивные встречи на различные темы в области здоровья и здорового образа жизни, спортивные соревнования для учащихся, педагогов, родителей.</a:t>
            </a:r>
          </a:p>
          <a:p>
            <a:r>
              <a:rPr lang="ru-RU" sz="1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плана проведения региональных тематических мероприятий по профилактике заболеваний и поддержке здорового образа жизни на 2025 год запланированы следующие недели ЗОЖ: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24 по 30 ноября 2025 года — Неделя профилактики заболеваний ЖКТ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https://cloud.mail.ru/public/47Up/VToBEkvGa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по 7 декабря 2025 года — Неделя борьбы со СПИДом и информирования о венерических заболеваниях (в честь Всемирного дня борьбы со СПИДом 1 декабря)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https://cloud.mail.ru/public/CcBB/uHMrowpKt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8 по 14 декабря 2025 года — Неделя профилактики потребления </a:t>
            </a:r>
            <a:r>
              <a:rPr lang="ru-RU" sz="1000" b="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никотинсодержащей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продукции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https://cloud.mail.ru/public/Cxb3/AWrLyk1uL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15 по 21 декабря 2025 года — Неделя ответственного отношения к здоровью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https://cloud.mail.ru/public/W4Rg/r8YXURYJp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22 по 28 декабря 2025 года — Неделя популяризации здорового питания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https://cloud.mail.ru/public/KWrv/GnTKMeaae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29 декабря 2025 года по 11 января 2026 года — Неделя профилактики злоупотребления алкоголем в новогодние праздники </a:t>
            </a:r>
            <a:r>
              <a:rPr lang="ru-RU" sz="10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https://cloud.mail.ru/public/V16u/bnmVUybgs</a:t>
            </a:r>
            <a:r>
              <a:rPr lang="ru-RU" sz="1000" b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529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814">
              <a:defRPr/>
            </a:pP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предупреждения детского дорожно-транспортного травматизма необходимо организовать профилактические мероприятия: 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по фактам ДТП довести до сведения педагогического коллектива;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тематические беседы со всеми обучающимися и их родителями (или иными законными представителями) о необходимости безопасного поведения на дороге, необходимости соблюдения ПДД РФ всеми категориями участников дорожного движения, в том числе необходимости использования СВЭ элементов;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информации о состоянии ДДТТ на территории Кунгурского МО на сайтах ОО, а также информации профилактического характера (безопасный переход проезжей части, использование СВЭ элементов в темное время суток, особенности поведения детей в пределах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придворовой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территории, обязательное применение ремней безопасности и детских удерживающих устройств при перевозке детей);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профилактические мероприятия с привлечением «родительских патрулей» вблизи образовательных организаций по выявлению фактов неиспользования СВЭ элементов на верхней одежде обучающихся с проведением разъяснительной работы о необходимости их использования;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участие семей с детьми в онлайн конкурсе #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ЗасветисьПермскийкрай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рамках которого следует подготовить видеоролики, направленные на снижение ДДТТ(в соответствии с положением)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92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Кунгурского МО зарегистрирован</a:t>
            </a:r>
            <a:r>
              <a:rPr lang="ru-RU" sz="9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131 пожар, где 3 чел. погибло, 12 – травмировано.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травматизма детей на пожарах послужили: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аварийный режим работы электрооборудования и сетей вследствие короткого замыкания;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неосторожное обращение с огнем несовершеннолетнего;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неосторожное обращение с огнем;</a:t>
            </a: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поджог;</a:t>
            </a:r>
          </a:p>
          <a:p>
            <a:pPr marL="171450" indent="-171450" defTabSz="929814">
              <a:buFontTx/>
              <a:buChar char="-"/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правил пожарной безопасности при запуске пиротехнических изделий.</a:t>
            </a:r>
          </a:p>
          <a:p>
            <a:pPr marL="0" indent="0" defTabSz="929814">
              <a:buFontTx/>
              <a:buNone/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новогодних  праздников требует особого внимания к вопросам пожарной безопасности. Важно обеспечить комфортные и безопасные условия для детей и персонала учреждения. В случае возникновения пожара каждый работник учреждения обязан немедленно сообщить об этом по телефону в пожарную часть, задействовать систему оповещения людей о пожаре, приступить к эвакуации детей из здания в безопасное место согласно плану эвакуации.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878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на водоемах поздней осенью гибнет по несколько десятков людей. Именно этот период является наиболее опасным.</a:t>
            </a:r>
          </a:p>
          <a:p>
            <a:pPr defTabSz="929814"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Несоблюдение элементарных правил безопасности на водных объектах часто приводит к гибели и травматизму людей. 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подтверждает это: только за октябрь-декабрь 2024 года в крае зарегистрировано 9 происшествий, связанных с выходом людей на лед, в результате которых погибли 6 человек, а 3 человека были спасены.</a:t>
            </a:r>
          </a:p>
          <a:p>
            <a:pPr marL="0" marR="0" indent="0" algn="l" defTabSz="9298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Осенний лед в период с ноября по декабрь, то есть до наступления устойчивых морозов, непрочен. С образованием первого льда люди выходят на водоем по различным причинам: прокатиться по гладкой и блестящей поверхности на коньках, поиграть в хоккей, сократить маршрут и т.п. Но нельзя забывать о серьезной опасности, которую таят в себе только что замерзшие водоемы. Скрепленный вечерним или ночным холодом, он еще способен выдерживать небольшую нагрузку, но днем, быстро нагреваясь от просачивающейся через него талой воды, становится пористым и очень слабым, хотя сохраняет достаточную толщину. Толщина льда на водоеме не везде одинакова. Тонкий лед находится: у берегов, в районе перекатов, в местах слияния рек или на изгибах, излучинах, около вмерзших предметов, подземных источников, в местах слива в водоемы теплых вод и канализационных стоков. Чрезвычайно опасным и ненадежным является лед под снегом и сугробами. Опасность представляют собой полыньи, проруби, трещины, лунки, которые покрыты тонким слоем льда.</a:t>
            </a:r>
          </a:p>
          <a:p>
            <a:pPr marL="0" marR="0" indent="0" algn="l" defTabSz="9298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цель — предупредить и научить детей правильно вести себя вблизи водоёмов в такой коварный период,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 мерах безопасного поведения.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9814">
              <a:defRPr/>
            </a:pP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9814">
              <a:defRPr/>
            </a:pP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предотвращения несчастных случаев и гибели людей на водных объектах необходимо регулярно напоминать о правилах безопасности людей на водоемах в осенне-зимний период.</a:t>
            </a:r>
          </a:p>
          <a:p>
            <a:pPr defTabSz="929814">
              <a:defRPr/>
            </a:pP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705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Растет количество несчастных случаев в образовательных организациях во</a:t>
            </a:r>
            <a:r>
              <a:rPr lang="ru-RU" sz="10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образовательного процесса, где получают значительный вред здоровью. Большую часть составляют ушибы и переломы, полученные при падениях на переменах, во время занятий физкультурой, на прогулках. </a:t>
            </a:r>
          </a:p>
          <a:p>
            <a:r>
              <a:rPr lang="ru-RU" sz="10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текущий период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зарегистрировано 59 случаев травматизма, что значительно выше  в сравнении с предыдущим периодом (58</a:t>
            </a:r>
            <a:r>
              <a:rPr lang="ru-RU" sz="10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2024 г.)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причины детского травматизма в образовательных организациях: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санитарно-гигиенических требований;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дисциплины детьми;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недостаточный контроль за детьми со стороны взрослых;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техники безопасности на уроках физической культуры, химии и физики при выполнении лабораторных работ, технологии;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недооценка детьми реальной ситуации, связанной с возможностью получения травмы.</a:t>
            </a:r>
          </a:p>
          <a:p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профилактики травматизма необходимо создавать условия в образовательной организации, в которых максимально исключалась бы возможность получения травм обучающимися. Также важно прививать учащимся прочные навыки безопасного поведения и соблюдать дисциплину.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926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900" b="0" dirty="0" smtClean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связи с автоматизированным мониторингом каждая школа заблаговременно размещает ежедневное фактическое меню на странице FOOD на сайте своей общеобразовательной организации или же на сайте </a:t>
            </a:r>
          </a:p>
          <a:p>
            <a:r>
              <a:rPr lang="ru-RU" sz="900" b="0" dirty="0" smtClean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https://foodmonitoring.ru отдельным файлом и в соответствии с инструкцией.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Считанные с сайтов школ электронные таблицы типовых меню, календарей питания и фактических меню используются для автоматической сверки фактических и типовых меню, для выявления расхождений.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календарь питания вносятся изменения по мере необходимости, указывая дату актуальности данных. При изменении типового меню (после его утверждения) в бланк «Типового меню» вносят соответствующие изменения, в ячейках для ввода даты (день-месяц-год) вводят дату начала действия нового варианта меню. 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findex.xlsx — это электронная таблица для заполнения сведений о школьном питании (рейтинг общественной оценки питания). Она позволяет упорядочить и автоматизировать работу с содержанием меню, проводить мониторинг фактического меню касательно его сбалансированности и соответствия установленным нормам здорового питания.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Файлы с изменениями размещают в подкаталоге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(заменяя им ранее размещенный файл). </a:t>
            </a:r>
          </a:p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Заполнение сведений о школьном питании и формирование рейтинга общественной оценки питания необходимы для мониторинга и оценки организации питания в образовательных учреждениях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такого процесса: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санитарно-эпидемиологических требований. Рейтинг позволяет анализировать ежедневное меню на предмет соответствия нормам по массе порций и калорийности.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удовлетворённости школьным питанием. Можно проводить социологические опросы среди обучающихся и родителей.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созданием необходимых условий для организации питания. Например, можно проверять, как обеспечивается сбалансированное питание детей, охраняется и укрепляется их физическое и психическое здоровье.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Пропаганда основ здорового питания. Можно организовывать мероприятия, где родители могут оценивать вкусовые качества блюд из школьного меню, проверять санитарное состояние обеденного зала и т. д.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3 квартала охват горячим питанием составил 90%, из них: 1-4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–100%, 5-9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84%, 10-11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85%. Льготные категории питающихся составляют - 58%.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полноценной организации горячего питания учащихся 1-4 и 5-11 классов, нуждающихся в диетическом питании по заболеванию «сахарный диабет», с 14.02.2025 г. применяется единое меню, разработанное при участии Управления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Пермскому краю (далее – Управление), ФБУЗ «Центр гигиены и эпидемиологии в Пермском крае» и Министерства здравоохранения Пермского края (диета № 9) на весенне-летний и осенне-зимний периоды и внедрено во все образовательные организации Кунгурского МО с 01.03.2025.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настоящее время находится направлено в Управление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Пермскому краю примерное меню для обучающихся 1-4 классов для проведения экспертизы с последующим внедрением его во всех школах Кунгурского муниципального округа Пермского края. 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питания проводится с целью контроля динамики показателей качества организации питания в школе и ее дальнейшей корректировки на последующий учебный год.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ФГБНУ «Институт развития здоровья Институт развития, здоровья и адаптации ребенка» осуществляет внедрение в образовательную практику образовательных организаций Российской Федерации программы внеурочной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«Разговор о правильном питании» (далее – Программа), целью которой является формирование культуры питания и здорового образа жизни у школьников в возрасте 6-14 лет.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Программе от Кунгурского округа приняли 19 ОО, в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дошкольные образовательные организации, общеобразовательные организации и организации</a:t>
            </a:r>
          </a:p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образования. Участникам предоставляются учебно-методические комплекты, включающие рабочие тетради для обучающихся и методические пособия для педагогических работников.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420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814"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A8BADE-8F42-5EC9-6EAC-36E09E44E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E1734F47-06DE-3978-D17D-0927CB61E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FB214FC-B760-8437-00CB-EC234EB56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CEB60A-71A1-F021-9498-D7D6B5E8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FBC51B9-096C-A7C8-6201-72148ABA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4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A4E5F75-A986-CC2D-D3B0-EF93EF18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6C4A25D-FE6B-98A5-BBC6-3EEE6E92A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063A9E2-626E-A272-5BBE-FAB98A16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42994DD-B0A9-5B3D-030D-66E7EFC4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0E1D8A0-48C3-9AFD-9702-4847E0E2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D6A245B-842C-C072-CC90-21CE454FB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FD8ED6D-437A-EDBE-DFAC-F6ADB04F5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CB4536-AF0A-A6AB-30B9-66136C6A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1A467D2-C547-72CF-57CD-136E3FCD7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5A1E04F-70C1-0CF6-680B-BBB2F995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43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4C848B4-8C2F-7DBE-A0A7-48A0D5742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98CD55F-EB34-8157-BE21-1E9C9DD41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C87F63A-207E-7F67-D1BB-C4A78569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6EC0248-EFC2-13D4-5314-84C12B31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648F89D-6B3D-BFB5-8236-B01D2D07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58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5B11D5-13AF-CDC6-31DE-7676DA40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44B94A3-88EB-D373-8A96-6F1DADCE9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4EB4B4F-0957-BAAD-B6D7-4ACC5CC65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CFDB3DD-D707-43E3-AC72-39EA29AA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9C59357-3DA2-E1FF-4CA2-74797448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0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4474C51-5732-51A1-B7F7-97C7663F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3C7D762-27E1-C356-BB69-9FF14B100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693E618-3499-04D8-999D-C50A339CE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E9CAEA1-6AD5-7D50-65BC-5D9AFE90D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D468F7D-1868-74EC-A3CA-CC6673F2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AC345A4-93E8-267C-1DA2-54A9D378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83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3272EC7-5CAE-FDE8-704B-97678359D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788D344-A81E-7C4C-0E0B-05767CE02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2CEF79-7E60-2CC9-A838-B4A8DE9C0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5F3635F-34BC-3D07-8258-3F7A45B7E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0ADFC39-E7A8-CB9C-5335-4B3672F64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24AE3165-149D-14FB-D453-0184190B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0AB3FD23-1237-2421-428C-2D976707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1E64CDD4-25F6-90FF-FCB4-63DBE0D0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29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39D6C10-14DB-0AFB-9587-46B828AD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0D69FE8-C755-251D-D0C4-3E7E8A0A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CE514AC-31DD-7FC1-814C-4E313EEC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6D1542C-9719-AA88-FA28-19AF23EA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49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88047FAA-A7EF-431A-C13C-95F5F8D1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A5FB0551-4F03-33F3-EFF5-E5E4C003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A1B8E40-B757-5AD8-0C97-4A3AE26C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5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66CFFD1-B30B-4720-91B0-5955918FA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E4B1AA0-AABC-65D4-809D-DB42DA58D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454C0B1-8405-B852-EA6A-4F1CFD6DD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8569856-2CCC-3913-AA14-C6043319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F1D20B6-BD8C-03E1-DB1D-8EB87C25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5763DF7-6CE2-93E9-3666-4284DFAA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06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0FA23F-81AA-8333-F475-0D2C72DD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CB8C9F2-E155-5736-583C-7D7A90A4F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974E971-5740-F275-6C72-AAB833083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91C5DB8-475E-267B-921A-86BEB63A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0153CDF-5B04-8198-7F38-74006E376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E79C4FC-2A96-E56A-1648-DE872A8CA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5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586068-2A78-DDBF-DF51-BBF21D535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C4AFBBF-6492-A681-1761-E874C8B87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EDBAF0C-A70B-BE2B-1478-3CA073B17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3301A-1DDA-4D11-BF66-09A5911A1296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7132B83-9C18-99F7-0449-CF3E079A4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1FB06A6-2B6D-982F-5503-8BC37F84E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531C0-C8CC-4584-B3B7-5EB862AC14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7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disk.yandex.ru/i/_LIJ1JaOrzR1Bg" TargetMode="External"/><Relationship Id="rId4" Type="http://schemas.openxmlformats.org/officeDocument/2006/relationships/hyperlink" Target="https://disk.yandex.ru/i/B-EkiJebv4Mj3w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hyperlink" Target="https://foodmonitoring.ru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084" y="2411596"/>
            <a:ext cx="11715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ОХРАНА ЗДОРОВЬЯ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ОБУЧАЮЩИХСЯ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РАБОТНИКОВ </a:t>
            </a:r>
            <a:endParaRPr lang="ru-RU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УЧЕБНОМ ГОДУ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49960" y="5313234"/>
            <a:ext cx="41719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Консультант отдела организационно-правового обеспечения деятельности</a:t>
            </a:r>
          </a:p>
          <a:p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Управления </a:t>
            </a:r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образования администрации </a:t>
            </a: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</a:t>
            </a:r>
            <a:b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муниципального округа Пермского края </a:t>
            </a:r>
          </a:p>
          <a:p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Н.В. Юшкова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49" y="6144231"/>
            <a:ext cx="2376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26 ноября 2025 года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08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ПРОФИЛАКТИКА ГРИППА И ОРВИ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733554"/>
            <a:ext cx="12192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СанПиН 3.3686-21 «Санитарно-эпидемиологические требования по профилактике инфекционных болезней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утвержден постановлением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Главного государственного санитарного врача РФ от 28 января 2021 года N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(п.2694);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Главного государственного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санитарного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врача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от 08.07.2025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мероприятиях по профилактике, острых респираторных вирусных инфекций и новой коронавирусной инфекции (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-19) в эпидемическом сезоне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годов»;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Главного государственного 	санитарного врача по Пермскому краю от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08.08.2025 №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«О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вакцинации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 гриппа и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пневмококковой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инфекции при подготовке к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эпидемическому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сезону 2025-2026 гг. на территории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Пермского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края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-1" y="2112548"/>
            <a:ext cx="707620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Вакцинация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Обеспечить контроль за проведением иммунизации против гриппа сотрудников и детей (не менее 75%).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Информирование.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Организовать информирование родителей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 воспитанников (учащихся) о мерах профилактики сезонных заболеваний, 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преимуществах вакцинопрофилактики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Содействие.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Оказать содействие медицинским организациям в проведении иммунизации против гриппа  сотрудников и воспитанников организации.</a:t>
            </a:r>
          </a:p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Проветривание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уменьшения концентрации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вредных микроорганизмов в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воздухе необходимо проводить проветривание между занятиями.</a:t>
            </a:r>
          </a:p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Профилактические меры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Утренний фильтр. Контролировать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температуру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тела сотрудников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не допускать к работе тех, у кого есть признаки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инфекции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Изоляция при первых признаках заболевания;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Соблюдение правил личной гигиены;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Обеззараживание воздуха, дезинфекция помещений (влажная уборка);</a:t>
            </a:r>
          </a:p>
          <a:p>
            <a:pPr marL="285750" indent="-28575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Своевременное приостановление учебного процесса при отсутствии 20% и более по причине заболеваемости.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97484" y="5007813"/>
            <a:ext cx="5294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solidFill>
                  <a:srgbClr val="FF0000"/>
                </a:solidFill>
              </a:rPr>
              <a:t>Еженедельное заполнение (по четвергам) сведений по вакцинации до 10.00 по ссылке: </a:t>
            </a:r>
            <a:r>
              <a:rPr lang="en-US" sz="1500" dirty="0">
                <a:hlinkClick r:id="rId4"/>
              </a:rPr>
              <a:t>https://disk.yandex.ru/i/B-EkiJebv4Mj3w</a:t>
            </a:r>
            <a:r>
              <a:rPr lang="ru-RU" sz="1500" dirty="0"/>
              <a:t> </a:t>
            </a:r>
          </a:p>
          <a:p>
            <a:r>
              <a:rPr lang="ru-RU" sz="1500" dirty="0">
                <a:solidFill>
                  <a:srgbClr val="FF0000"/>
                </a:solidFill>
              </a:rPr>
              <a:t>Еженедельно, по пятницам до 9.00 – сведения по утреннему фильтру заполнять по ссылке: </a:t>
            </a:r>
            <a:r>
              <a:rPr lang="ru-RU" sz="1500" dirty="0">
                <a:hlinkClick r:id="rId5"/>
              </a:rPr>
              <a:t>https://disk.yandex.ru/i/_LIJ1JaOrzR1Bg</a:t>
            </a:r>
            <a:r>
              <a:rPr lang="ru-RU" sz="1500" dirty="0"/>
              <a:t> </a:t>
            </a: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871" y="2142535"/>
            <a:ext cx="4624311" cy="260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75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707" y="726521"/>
            <a:ext cx="2639291" cy="263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2" y="-2556"/>
            <a:ext cx="12192000" cy="7168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90642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      Управление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91928"/>
            <a:ext cx="12141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ЗДОРОВЬЕСБЕРЕЖЕНИЕ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784515"/>
            <a:ext cx="5340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2025 года в России стартовал национальный проект «Продолжительная и активная жизнь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федерального и национального проекта «Здоровье для каждого»,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реализация рассчитана до 2030 года. 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 —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увеличить среднюю продолжительность жизни российского населения к 2030 году с 73,4 года до 78 лет. Этого планируется добиться с помощью внедрения принципов здорового образа жизни, снижения влияния факторов риска здоровью, своевременной профилактики и диспансеризации. </a:t>
            </a:r>
          </a:p>
          <a:p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проекта планируется усилить контроль за проведением профилактических мероприятий и диспансеризации, уделить особое внимание людям трудоспособного возраста и тем, кто имеет хронические заболевания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Муниципальная программа «Укрепление общественного здоровья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улучшение здоровья населения и повышение качества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 до 2025 г.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Отчетность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январь, февраль, март, апрель, май, июнь 2025 года.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период 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июль, август, сентябрь 2025 года.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период -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октябрь, ноябрь, декабрь 2025 года.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35337" y="845514"/>
            <a:ext cx="5929745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Номинации: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комплексную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профилактику факторов риска неинфекционных </a:t>
            </a:r>
          </a:p>
          <a:p>
            <a:pPr>
              <a:spcAft>
                <a:spcPts val="60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заболеваний и пропаганду ЗОЖ.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</a:p>
          <a:p>
            <a:pPr>
              <a:spcAft>
                <a:spcPts val="60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двигательной активности.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профилактику </a:t>
            </a:r>
          </a:p>
          <a:p>
            <a:pPr>
              <a:spcAft>
                <a:spcPts val="600"/>
              </a:spcAft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нерационального питания.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профилактику употребления  (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веществ),  в том числе алкоголя, табачных изделий, наркотических и токсических средств.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направленные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ментального здоровья, в том числе на профилактику стресса, тревожных расстройств, выгорания и депрессий.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702688" y="4768379"/>
            <a:ext cx="643889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</a:rPr>
              <a:t>Лучшие </a:t>
            </a:r>
            <a:r>
              <a:rPr lang="ru-RU" sz="1600" b="1" dirty="0">
                <a:solidFill>
                  <a:srgbClr val="002060"/>
                </a:solidFill>
              </a:rPr>
              <a:t>практики в </a:t>
            </a:r>
            <a:r>
              <a:rPr lang="ru-RU" sz="1600" b="1" dirty="0" smtClean="0">
                <a:solidFill>
                  <a:srgbClr val="002060"/>
                </a:solidFill>
              </a:rPr>
              <a:t>сборнике по </a:t>
            </a:r>
            <a:r>
              <a:rPr lang="ru-RU" sz="1600" b="1" dirty="0" err="1" smtClean="0">
                <a:solidFill>
                  <a:srgbClr val="002060"/>
                </a:solidFill>
              </a:rPr>
              <a:t>здоровьесбережению</a:t>
            </a:r>
            <a:r>
              <a:rPr lang="ru-RU" sz="1600" b="1" dirty="0" smtClean="0">
                <a:solidFill>
                  <a:srgbClr val="002060"/>
                </a:solidFill>
              </a:rPr>
              <a:t> :</a:t>
            </a:r>
          </a:p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</a:rPr>
              <a:t>2022 г. </a:t>
            </a:r>
            <a:r>
              <a:rPr lang="ru-RU" sz="1600" dirty="0" smtClean="0"/>
              <a:t>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«СКОШ для учащихся с ОВЗ»</a:t>
            </a: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МАУДО «ЦДОД «Дар»</a:t>
            </a: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МАУДО «ДЮСШ «Лидер»</a:t>
            </a:r>
          </a:p>
          <a:p>
            <a:pPr>
              <a:spcAft>
                <a:spcPts val="6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МАДОУ «ЦРР-детский сад № 13»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75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08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ПРОФИЛАКТИКА ДЕТСКОГО ДОРОЖНО-ТРАНСПОРТНОГО ТРАВМАТИЗМА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11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616036" y="720353"/>
            <a:ext cx="8575964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План-график («дорожная карта») </a:t>
            </a:r>
            <a:r>
              <a:rPr lang="ru-RU" i="1" dirty="0" smtClean="0">
                <a:solidFill>
                  <a:srgbClr val="002060"/>
                </a:solidFill>
              </a:rPr>
              <a:t>мероприятий, реализуемых </a:t>
            </a:r>
            <a:r>
              <a:rPr lang="ru-RU" i="1" dirty="0">
                <a:solidFill>
                  <a:srgbClr val="002060"/>
                </a:solidFill>
              </a:rPr>
              <a:t>в образовательных организациях, направленных на </a:t>
            </a:r>
            <a:r>
              <a:rPr lang="ru-RU" i="1" dirty="0" smtClean="0">
                <a:solidFill>
                  <a:srgbClr val="002060"/>
                </a:solidFill>
              </a:rPr>
              <a:t>снижение детского </a:t>
            </a:r>
            <a:r>
              <a:rPr lang="ru-RU" i="1" dirty="0">
                <a:solidFill>
                  <a:srgbClr val="002060"/>
                </a:solidFill>
              </a:rPr>
              <a:t>дорожно-транспортного травматизма в рамках межведомственного </a:t>
            </a:r>
            <a:r>
              <a:rPr lang="ru-RU" i="1" dirty="0" smtClean="0">
                <a:solidFill>
                  <a:srgbClr val="002060"/>
                </a:solidFill>
              </a:rPr>
              <a:t>взаимодействия Управления </a:t>
            </a:r>
            <a:r>
              <a:rPr lang="ru-RU" i="1" dirty="0">
                <a:solidFill>
                  <a:srgbClr val="002060"/>
                </a:solidFill>
              </a:rPr>
              <a:t>образования администрации Кунгурского муниципального округа, </a:t>
            </a:r>
            <a:r>
              <a:rPr lang="ru-RU" i="1" dirty="0" smtClean="0">
                <a:solidFill>
                  <a:srgbClr val="002060"/>
                </a:solidFill>
              </a:rPr>
              <a:t>отдела </a:t>
            </a:r>
            <a:r>
              <a:rPr lang="ru-RU" i="1" dirty="0">
                <a:solidFill>
                  <a:srgbClr val="002060"/>
                </a:solidFill>
              </a:rPr>
              <a:t>Госавтоинспекции МО МВД России «Кунгурский» на период до 2026 </a:t>
            </a:r>
            <a:r>
              <a:rPr lang="ru-RU" i="1" dirty="0" smtClean="0">
                <a:solidFill>
                  <a:srgbClr val="002060"/>
                </a:solidFill>
              </a:rPr>
              <a:t>года</a:t>
            </a:r>
          </a:p>
          <a:p>
            <a:endParaRPr lang="ru-RU" b="1" dirty="0"/>
          </a:p>
          <a:p>
            <a:r>
              <a:rPr lang="ru-RU" sz="1500" b="1" dirty="0" smtClean="0"/>
              <a:t>Профилактические мероприятия: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/>
              <a:t>размещение информации </a:t>
            </a:r>
            <a:r>
              <a:rPr lang="ru-RU" sz="1500" dirty="0"/>
              <a:t>по </a:t>
            </a:r>
            <a:r>
              <a:rPr lang="ru-RU" sz="1500" dirty="0" smtClean="0"/>
              <a:t>фактам </a:t>
            </a:r>
            <a:r>
              <a:rPr lang="ru-RU" sz="1500" dirty="0"/>
              <a:t>ДТП на сайтах образовательных </a:t>
            </a:r>
            <a:r>
              <a:rPr lang="ru-RU" sz="1500" dirty="0" smtClean="0"/>
              <a:t>организаций;</a:t>
            </a:r>
            <a:endParaRPr lang="ru-RU" sz="15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/>
              <a:t>тематические </a:t>
            </a:r>
            <a:r>
              <a:rPr lang="ru-RU" sz="1500" dirty="0"/>
              <a:t>беседы со всеми обучающимися </a:t>
            </a:r>
            <a:r>
              <a:rPr lang="ru-RU" sz="1500" dirty="0" smtClean="0"/>
              <a:t>о </a:t>
            </a:r>
            <a:r>
              <a:rPr lang="ru-RU" sz="1500" dirty="0"/>
              <a:t>необходимости безопасного поведения на дороге, необходимости соблюдения ПДД РФ всеми категориями участников дорожного движения, в том </a:t>
            </a:r>
            <a:r>
              <a:rPr lang="ru-RU" sz="1500" dirty="0" smtClean="0"/>
              <a:t>числе о </a:t>
            </a:r>
            <a:r>
              <a:rPr lang="ru-RU" sz="1500" dirty="0"/>
              <a:t>необходимости использования световозвращающих элементов;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/>
              <a:t>информирование </a:t>
            </a:r>
            <a:r>
              <a:rPr lang="ru-RU" sz="1500" dirty="0"/>
              <a:t>родителей (законных представителей) несовершеннолетних о </a:t>
            </a:r>
            <a:r>
              <a:rPr lang="ru-RU" sz="1500" dirty="0" smtClean="0"/>
              <a:t>фактах ДТП </a:t>
            </a:r>
            <a:r>
              <a:rPr lang="ru-RU" sz="1500" dirty="0"/>
              <a:t>с участием несовершеннолетнего пешехода, о проведении дополнительных бесед с детьми по правилам безопасного перехода проезжей части, об использовании </a:t>
            </a:r>
            <a:r>
              <a:rPr lang="ru-RU" sz="1500" dirty="0" smtClean="0"/>
              <a:t>световозвращающих </a:t>
            </a:r>
            <a:r>
              <a:rPr lang="ru-RU" sz="1500" dirty="0"/>
              <a:t>элементов;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/>
              <a:t>профилактические </a:t>
            </a:r>
            <a:r>
              <a:rPr lang="ru-RU" sz="1500" dirty="0" smtClean="0"/>
              <a:t>мероприятия по </a:t>
            </a:r>
            <a:r>
              <a:rPr lang="ru-RU" sz="1500" dirty="0"/>
              <a:t>предупреждению детского дорожно-транспортного травматизма, акцентировать внимание на правила пересечения нерегулируемых пешеходных переходов;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 smtClean="0"/>
              <a:t>проведение профилактической акции </a:t>
            </a:r>
            <a:r>
              <a:rPr lang="ru-RU" sz="1500" dirty="0"/>
              <a:t>«Засветись на дороге» совместно с </a:t>
            </a:r>
            <a:r>
              <a:rPr lang="ru-RU" sz="1500" dirty="0" smtClean="0"/>
              <a:t>отрядами </a:t>
            </a:r>
            <a:r>
              <a:rPr lang="ru-RU" sz="1500" dirty="0"/>
              <a:t>ЮИД и </a:t>
            </a:r>
            <a:r>
              <a:rPr lang="ru-RU" sz="1500" dirty="0" smtClean="0"/>
              <a:t>родительскими патрулями </a:t>
            </a:r>
            <a:r>
              <a:rPr lang="ru-RU" sz="1500" dirty="0"/>
              <a:t>по </a:t>
            </a:r>
            <a:r>
              <a:rPr lang="ru-RU" sz="1500" dirty="0" smtClean="0"/>
              <a:t>использованию </a:t>
            </a:r>
            <a:r>
              <a:rPr lang="ru-RU" sz="1500" dirty="0"/>
              <a:t>световозвращающих элементов на верхней одежде и рюкзаках школьников;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500" dirty="0"/>
              <a:t>мониторинг использования световозвращающих элементов детьми при подходе к образовательной организации в утреннее </a:t>
            </a:r>
            <a:r>
              <a:rPr lang="ru-RU" sz="1500" dirty="0" smtClean="0"/>
              <a:t>время.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836" y="853240"/>
            <a:ext cx="3222915" cy="3241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14 ДТП </a:t>
            </a:r>
            <a:r>
              <a:rPr lang="ru-RU" b="1" dirty="0">
                <a:solidFill>
                  <a:srgbClr val="002060"/>
                </a:solidFill>
              </a:rPr>
              <a:t>с участием </a:t>
            </a:r>
            <a:r>
              <a:rPr lang="ru-RU" b="1" dirty="0" smtClean="0">
                <a:solidFill>
                  <a:srgbClr val="002060"/>
                </a:solidFill>
              </a:rPr>
              <a:t>несовершеннолетних</a:t>
            </a:r>
            <a:r>
              <a:rPr lang="ru-RU" dirty="0" smtClean="0"/>
              <a:t>:</a:t>
            </a:r>
          </a:p>
          <a:p>
            <a:r>
              <a:rPr lang="ru-RU" dirty="0" smtClean="0"/>
              <a:t>1 </a:t>
            </a:r>
            <a:r>
              <a:rPr lang="ru-RU" dirty="0"/>
              <a:t>ребенок </a:t>
            </a:r>
            <a:r>
              <a:rPr lang="ru-RU" dirty="0" smtClean="0"/>
              <a:t>погиб</a:t>
            </a:r>
          </a:p>
          <a:p>
            <a:r>
              <a:rPr lang="ru-RU" dirty="0" smtClean="0"/>
              <a:t>14 пострадало. 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2060"/>
                </a:solidFill>
              </a:rPr>
              <a:t>Виды ДТП</a:t>
            </a:r>
            <a:r>
              <a:rPr lang="ru-RU" dirty="0" smtClean="0"/>
              <a:t>:</a:t>
            </a:r>
          </a:p>
          <a:p>
            <a:pPr>
              <a:spcAft>
                <a:spcPts val="400"/>
              </a:spcAft>
            </a:pPr>
            <a:r>
              <a:rPr lang="ru-RU" dirty="0" smtClean="0"/>
              <a:t>дети-пешеходы – 5 ДТП</a:t>
            </a:r>
          </a:p>
          <a:p>
            <a:pPr>
              <a:spcAft>
                <a:spcPts val="400"/>
              </a:spcAft>
            </a:pPr>
            <a:r>
              <a:rPr lang="ru-RU" dirty="0" smtClean="0"/>
              <a:t>дети-пассажиры </a:t>
            </a:r>
            <a:r>
              <a:rPr lang="ru-RU" dirty="0"/>
              <a:t>– </a:t>
            </a:r>
            <a:r>
              <a:rPr lang="ru-RU" dirty="0" smtClean="0"/>
              <a:t>5 ДТП</a:t>
            </a:r>
          </a:p>
          <a:p>
            <a:pPr>
              <a:spcAft>
                <a:spcPts val="400"/>
              </a:spcAft>
            </a:pPr>
            <a:r>
              <a:rPr lang="ru-RU" dirty="0" smtClean="0"/>
              <a:t>дети-велосипедисты – 2 ДТП </a:t>
            </a:r>
            <a:r>
              <a:rPr lang="ru-RU" dirty="0"/>
              <a:t>ребенок-водитель мототранспорта </a:t>
            </a:r>
            <a:r>
              <a:rPr lang="ru-RU" dirty="0" smtClean="0"/>
              <a:t>– 2 ДТП</a:t>
            </a:r>
            <a:endParaRPr lang="ru-RU" dirty="0"/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36" y="4169748"/>
            <a:ext cx="3179176" cy="218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8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i?id=c6a48c4c8cd1283ee09cf23c9e0c9849db065e04-7549266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980" y="2308594"/>
            <a:ext cx="1653204" cy="165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2192000" cy="708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ПРОФИЛАКТИКА ПОЖАРОВ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720857"/>
            <a:ext cx="121920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администрации Кунгурского муниципального округа Пермского края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14.10.2025 № 271-01-10-1361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усилении мер пожарной безопасности на территории Кунгурского муниципального округа Пермского края в осенне-зимний пожароопасный период 2025-2026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гг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.»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Комплексный план мероприятий реализуемых в образовательных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организациях, в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 гражданской обороны, защиты от чрезвычайных ситуаций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пожарной безопасности и безопасности на водных объектах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администрации Кунгурского муниципального округа Пермского края,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Кунгурского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 ПРО ВДПО, 13 ПСО ФПС ГПС ГУ МЧС России по Пермскому краю,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ОНПР УНПР ГУ МЧС России по Пермскому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краю на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 учебный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1836" y="1716840"/>
            <a:ext cx="59287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Профилактические меры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 по пожарной безопасности: тематические спектакли, интеллектуальные и творческие конкурсы, экскурсии в музеи, посвящённые пожарной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тематике;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Исключение доступа посторонних лиц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в подвальных и чердачных помещений в здания;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Приобретение средств противопожарной защиты и спасения людей, систем АПС, средств индивидуальной защиты органов дыхания;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Принятие мер по устранению выявленных нарушений в области пожарной безопасности;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занятий с детьми по соблюдению мер пожарной безопасности, в </a:t>
            </a:r>
            <a:r>
              <a:rPr 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 при применении пиротехнических изделий,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порядок действия  учащихся, педагогического состава и обслуживающего персонала при пожаре (по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отработке планов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эвакуации);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очистки от снега дорог, проездов вокруг зданий, источников наружного противопожарного водоснабжения;</a:t>
            </a: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Организовать обучение работников мерам пожарной безопасности, противопожарные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инструктажи с сотрудниками и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учащимися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800"/>
              </a:spcBef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Актуализировать уголки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пожарной безопасности — стенды с плакатами, инструкциями, схемами и рисунками.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27756" y="3866293"/>
            <a:ext cx="181011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131 пожар: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3 чел. погибло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12 пострадало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25045" y="1813464"/>
            <a:ext cx="576695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333333"/>
                </a:solidFill>
              </a:rPr>
              <a:t>Соблюдение правил ПБ при </a:t>
            </a:r>
            <a:r>
              <a:rPr lang="ru-RU" sz="1200" b="1" dirty="0">
                <a:solidFill>
                  <a:srgbClr val="333333"/>
                </a:solidFill>
              </a:rPr>
              <a:t>проведении новогодних мероприятий </a:t>
            </a:r>
            <a:r>
              <a:rPr lang="ru-RU" sz="1200" b="1" dirty="0" smtClean="0">
                <a:solidFill>
                  <a:srgbClr val="333333"/>
                </a:solidFill>
              </a:rPr>
              <a:t>:</a:t>
            </a:r>
            <a:endParaRPr lang="ru-RU" sz="1200" dirty="0">
              <a:solidFill>
                <a:srgbClr val="33333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333333"/>
                </a:solidFill>
              </a:rPr>
              <a:t>Выбор помещения</a:t>
            </a:r>
            <a:r>
              <a:rPr lang="ru-RU" sz="1200" dirty="0">
                <a:solidFill>
                  <a:srgbClr val="333333"/>
                </a:solidFill>
              </a:rPr>
              <a:t>. Для праздника подходит помещение не выше второго этажа (но не цокольное) с не менее двумя эвакуационными выходами, оснащёнными световыми указателями.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Проверка </a:t>
            </a:r>
            <a:r>
              <a:rPr lang="ru-RU" sz="1200" b="1" dirty="0">
                <a:solidFill>
                  <a:srgbClr val="333333"/>
                </a:solidFill>
              </a:rPr>
              <a:t>оборудования</a:t>
            </a:r>
            <a:r>
              <a:rPr lang="ru-RU" sz="1200" dirty="0">
                <a:solidFill>
                  <a:srgbClr val="333333"/>
                </a:solidFill>
              </a:rPr>
              <a:t>. </a:t>
            </a:r>
            <a:r>
              <a:rPr lang="ru-RU" sz="1200" dirty="0" smtClean="0">
                <a:solidFill>
                  <a:srgbClr val="333333"/>
                </a:solidFill>
              </a:rPr>
              <a:t>Убедиться </a:t>
            </a:r>
            <a:r>
              <a:rPr lang="ru-RU" sz="1200" dirty="0">
                <a:solidFill>
                  <a:srgbClr val="333333"/>
                </a:solidFill>
              </a:rPr>
              <a:t>в исправности огнетушителей, средств связи, плана эвакуации и пожарной автоматики. Все недостатки нужно устранить до начала мероприятия.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Ширина </a:t>
            </a:r>
            <a:r>
              <a:rPr lang="ru-RU" sz="1200" b="1" dirty="0">
                <a:solidFill>
                  <a:srgbClr val="333333"/>
                </a:solidFill>
              </a:rPr>
              <a:t>коридоров</a:t>
            </a:r>
            <a:r>
              <a:rPr lang="ru-RU" sz="1200" dirty="0">
                <a:solidFill>
                  <a:srgbClr val="333333"/>
                </a:solidFill>
              </a:rPr>
              <a:t>. Коридоры не должны быть узкими, стены и декорации сцены не должны быть сделаны из горючих материалов.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457200" lvl="2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Количество </a:t>
            </a:r>
            <a:r>
              <a:rPr lang="ru-RU" sz="1200" b="1" dirty="0">
                <a:solidFill>
                  <a:srgbClr val="333333"/>
                </a:solidFill>
              </a:rPr>
              <a:t>людей</a:t>
            </a:r>
            <a:r>
              <a:rPr lang="ru-RU" sz="1200" dirty="0">
                <a:solidFill>
                  <a:srgbClr val="333333"/>
                </a:solidFill>
              </a:rPr>
              <a:t>. Нужно посчитать, сколько людей может находиться в помещении одновременно. По нормам пожарной безопасности это 0,75 м² на человека, а при проведении танцев, игр и подобных им мероприятий — из расчёта 1,5 м² на одного человека (без сцены).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457200" lvl="3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Украшение </a:t>
            </a:r>
            <a:r>
              <a:rPr lang="ru-RU" sz="1200" b="1" dirty="0">
                <a:solidFill>
                  <a:srgbClr val="333333"/>
                </a:solidFill>
              </a:rPr>
              <a:t>ёлки</a:t>
            </a:r>
            <a:r>
              <a:rPr lang="ru-RU" sz="1200" dirty="0">
                <a:solidFill>
                  <a:srgbClr val="333333"/>
                </a:solidFill>
              </a:rPr>
              <a:t>. Ёлку нужно установить устойчиво, не перекрывая выходы. Ветки ёлки должны находиться на расстоянии не менее одного метра от стен и потолков.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0" lvl="2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Иллюминация</a:t>
            </a:r>
            <a:r>
              <a:rPr lang="ru-RU" sz="1200" dirty="0">
                <a:solidFill>
                  <a:srgbClr val="333333"/>
                </a:solidFill>
              </a:rPr>
              <a:t>. </a:t>
            </a:r>
            <a:r>
              <a:rPr lang="ru-RU" sz="1200" dirty="0" smtClean="0">
                <a:solidFill>
                  <a:srgbClr val="333333"/>
                </a:solidFill>
              </a:rPr>
              <a:t>Иллюминация должна быть сертифицирована. </a:t>
            </a:r>
            <a:r>
              <a:rPr lang="ru-RU" sz="1200" dirty="0">
                <a:solidFill>
                  <a:srgbClr val="333333"/>
                </a:solidFill>
              </a:rPr>
              <a:t>Лампочки в гирляндах должны быть мощностью не более 25 Вт.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0" lvl="2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Запрет </a:t>
            </a:r>
            <a:r>
              <a:rPr lang="ru-RU" sz="1200" b="1" dirty="0">
                <a:solidFill>
                  <a:srgbClr val="333333"/>
                </a:solidFill>
              </a:rPr>
              <a:t>на использование некоторых предметов</a:t>
            </a:r>
            <a:r>
              <a:rPr lang="ru-RU" sz="1200" dirty="0">
                <a:solidFill>
                  <a:srgbClr val="333333"/>
                </a:solidFill>
              </a:rPr>
              <a:t>. Запрещено применять открытый огонь (факелы, свечи, фейерверки, бенгальские огни и т. п.), использовать хлопушки, которые могут вызвать загорание.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0" lvl="2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Дежурство</a:t>
            </a:r>
            <a:r>
              <a:rPr lang="ru-RU" sz="1200" dirty="0">
                <a:solidFill>
                  <a:srgbClr val="333333"/>
                </a:solidFill>
              </a:rPr>
              <a:t>. На время мероприятия должно быть организовано дежурство ответственных лиц из числа работников учреждения, членов добровольных пожарных формирований. </a:t>
            </a:r>
            <a:endParaRPr lang="ru-RU" sz="1200" dirty="0" smtClean="0">
              <a:solidFill>
                <a:srgbClr val="333333"/>
              </a:solidFill>
            </a:endParaRPr>
          </a:p>
          <a:p>
            <a:pPr marL="0" lvl="2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333333"/>
                </a:solidFill>
              </a:rPr>
              <a:t>План </a:t>
            </a:r>
            <a:r>
              <a:rPr lang="ru-RU" sz="1200" b="1" dirty="0">
                <a:solidFill>
                  <a:srgbClr val="333333"/>
                </a:solidFill>
              </a:rPr>
              <a:t>эвакуации</a:t>
            </a:r>
            <a:r>
              <a:rPr lang="ru-RU" sz="1200" dirty="0">
                <a:solidFill>
                  <a:srgbClr val="333333"/>
                </a:solidFill>
              </a:rPr>
              <a:t>. Необходимо заранее спланировать порядок эвакуации в случае </a:t>
            </a:r>
            <a:r>
              <a:rPr lang="ru-RU" sz="1200" dirty="0" smtClean="0">
                <a:solidFill>
                  <a:srgbClr val="333333"/>
                </a:solidFill>
              </a:rPr>
              <a:t>ЧП</a:t>
            </a:r>
            <a:endParaRPr lang="ru-RU" sz="12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00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08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БЕЗОПАСНОСТЬ НА ВОДЕ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11" name="AutoShape 8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0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-2" y="1856802"/>
            <a:ext cx="5928746" cy="451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Опасности на водоемах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800"/>
              </a:spcBef>
            </a:pPr>
            <a:r>
              <a:rPr lang="ru-RU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Опасность </a:t>
            </a:r>
            <a:r>
              <a:rPr lang="ru-RU" sz="1400" i="1" u="sng" dirty="0">
                <a:latin typeface="Arial" panose="020B0604020202020204" pitchFamily="34" charset="0"/>
                <a:cs typeface="Arial" panose="020B0604020202020204" pitchFamily="34" charset="0"/>
              </a:rPr>
              <a:t>тонкого </a:t>
            </a:r>
            <a:r>
              <a:rPr lang="ru-RU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льда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Объяснить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как определить ненадёжный лёд, почему нельзя выходить на него без крайней необходимости. Уделить внимание тому, что даже если лёд кажется крепким, он может быть очень тонким у берегов, в местах течения и впадения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ручьёв;</a:t>
            </a:r>
          </a:p>
          <a:p>
            <a:pPr>
              <a:spcBef>
                <a:spcPts val="800"/>
              </a:spcBef>
            </a:pPr>
            <a:r>
              <a:rPr lang="ru-RU" sz="1400" i="1" u="sng" dirty="0">
                <a:latin typeface="Arial" panose="020B0604020202020204" pitchFamily="34" charset="0"/>
                <a:cs typeface="Arial" panose="020B0604020202020204" pitchFamily="34" charset="0"/>
              </a:rPr>
              <a:t>Опасность переохлаждения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Рассказать, как быстро наступает переохлаждение в холодной воде, и какие последствия это может иметь. Важно знать, что даже кратковременное пребывание в воде при низкой температуре может быть опасно для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жизни;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800"/>
              </a:spcBef>
            </a:pPr>
            <a:r>
              <a:rPr lang="ru-RU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Погодные условия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сильные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ветра, которые могут вызвать внезапное ухудшение погодных условий на воде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листопад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, который скрывает ямы, скользкие участки берега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; затопленные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участки, подъём уровня воды после дождей может скрыть под водой опасные предметы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800"/>
              </a:spcBef>
            </a:pPr>
            <a:r>
              <a:rPr lang="ru-RU" sz="1400" i="1" u="sng" dirty="0">
                <a:latin typeface="Arial" panose="020B0604020202020204" pitchFamily="34" charset="0"/>
                <a:cs typeface="Arial" panose="020B0604020202020204" pitchFamily="34" charset="0"/>
              </a:rPr>
              <a:t>Правила поведения на берегу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Напомнить, что даже находясь на берегу, нужно быть осторожным: скользкие от воды или льда берега, обрывы, сильный ветер — всё это может привести к падению в воду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800"/>
              </a:spcBef>
            </a:pPr>
            <a:r>
              <a:rPr lang="ru-RU" sz="14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Оказание помощи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делать, если ученик стал свидетелем происшествия. Учить, как правильно вызвать экстренные службы (112), как сообщить о случившемся взрослым и как оказать первую помощь, если это возможно и безопасно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2" y="655832"/>
            <a:ext cx="649431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Происшествия на водоемах на </a:t>
            </a:r>
            <a:r>
              <a:rPr lang="ru-RU" sz="1600" b="1" dirty="0">
                <a:solidFill>
                  <a:srgbClr val="002060"/>
                </a:solidFill>
              </a:rPr>
              <a:t>водоёмах Пермского </a:t>
            </a:r>
            <a:r>
              <a:rPr lang="ru-RU" sz="1600" b="1" dirty="0" smtClean="0">
                <a:solidFill>
                  <a:srgbClr val="002060"/>
                </a:solidFill>
              </a:rPr>
              <a:t>края</a:t>
            </a:r>
          </a:p>
          <a:p>
            <a:r>
              <a:rPr lang="ru-RU" sz="1500" dirty="0" smtClean="0">
                <a:solidFill>
                  <a:srgbClr val="002060"/>
                </a:solidFill>
              </a:rPr>
              <a:t>октябрь – декабрь 2024 г. - 9 происшествий, из них 3 чел. погибло, 6 спасено;</a:t>
            </a:r>
          </a:p>
          <a:p>
            <a:r>
              <a:rPr lang="ru-RU" sz="1500" dirty="0" smtClean="0">
                <a:solidFill>
                  <a:srgbClr val="002060"/>
                </a:solidFill>
              </a:rPr>
              <a:t>с </a:t>
            </a:r>
            <a:r>
              <a:rPr lang="ru-RU" sz="1500" dirty="0">
                <a:solidFill>
                  <a:srgbClr val="002060"/>
                </a:solidFill>
              </a:rPr>
              <a:t>начала 2025 года </a:t>
            </a:r>
            <a:r>
              <a:rPr lang="ru-RU" sz="1500" dirty="0" smtClean="0">
                <a:solidFill>
                  <a:srgbClr val="002060"/>
                </a:solidFill>
              </a:rPr>
              <a:t>произошло </a:t>
            </a:r>
            <a:r>
              <a:rPr lang="ru-RU" sz="1500" dirty="0">
                <a:solidFill>
                  <a:srgbClr val="002060"/>
                </a:solidFill>
              </a:rPr>
              <a:t>21 происшествие, в результате которого погибли 18 человек, в том числе трое </a:t>
            </a:r>
            <a:r>
              <a:rPr lang="ru-RU" sz="1500" dirty="0" smtClean="0">
                <a:solidFill>
                  <a:srgbClr val="002060"/>
                </a:solidFill>
              </a:rPr>
              <a:t>детей.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400800" y="3012342"/>
            <a:ext cx="5791200" cy="3334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Профилактические мероприятия:</a:t>
            </a:r>
          </a:p>
          <a:p>
            <a:pPr>
              <a:spcBef>
                <a:spcPts val="8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Информирование о правилах поведения на водных объектах в осенне-зимний период. </a:t>
            </a:r>
          </a:p>
          <a:p>
            <a:pPr>
              <a:spcBef>
                <a:spcPts val="8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Выпуск и размещение информационных материалов (памяток и листовок) «Внимание: вода!», «Приёмы оказания первой помощи при несчастных случаях на воде»;</a:t>
            </a:r>
          </a:p>
          <a:p>
            <a:pPr>
              <a:spcBef>
                <a:spcPts val="800"/>
              </a:spcBef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Тематические беседы с учащимися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 мерах безопасного поведения на водоемах по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темам: «Меры безопасности на льду осенью и зимой», «Предупреждение несчастных случаев на воде в разное время года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«Правила безопасности на водоёмах в осенне-зимний период», «Осторожно, тонкий лёд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!» 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ts val="800"/>
              </a:spcBef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Встречи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 сотрудниками МЧС по правилам безопасного поведения на воде.</a:t>
            </a:r>
          </a:p>
        </p:txBody>
      </p:sp>
      <p:pic>
        <p:nvPicPr>
          <p:cNvPr id="6148" name="Picture 4" descr="Picture backgroun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496"/>
          <a:stretch/>
        </p:blipFill>
        <p:spPr bwMode="auto">
          <a:xfrm>
            <a:off x="7179829" y="803675"/>
            <a:ext cx="3595543" cy="176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30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" y="-2556"/>
            <a:ext cx="12192000" cy="7168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91928"/>
            <a:ext cx="12141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Несчастные случаи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165391675"/>
              </p:ext>
            </p:extLst>
          </p:nvPr>
        </p:nvGraphicFramePr>
        <p:xfrm>
          <a:off x="0" y="326613"/>
          <a:ext cx="5810963" cy="5785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46537364"/>
              </p:ext>
            </p:extLst>
          </p:nvPr>
        </p:nvGraphicFramePr>
        <p:xfrm>
          <a:off x="5082595" y="476953"/>
          <a:ext cx="7084196" cy="357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584198421"/>
              </p:ext>
            </p:extLst>
          </p:nvPr>
        </p:nvGraphicFramePr>
        <p:xfrm>
          <a:off x="5207286" y="3581310"/>
          <a:ext cx="6284191" cy="3291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5506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7174"/>
            <a:ext cx="12192000" cy="708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ПИТАНИЯ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836" y="6486014"/>
            <a:ext cx="275067" cy="36632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4310934"/>
            <a:ext cx="397308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002060"/>
                </a:solidFill>
              </a:rPr>
              <a:t>Стоимость питания</a:t>
            </a:r>
          </a:p>
          <a:p>
            <a:pPr algn="ctr">
              <a:spcBef>
                <a:spcPts val="600"/>
              </a:spcBef>
            </a:pPr>
            <a:r>
              <a:rPr lang="ru-RU" dirty="0" smtClean="0"/>
              <a:t>на </a:t>
            </a:r>
            <a:r>
              <a:rPr lang="ru-RU" dirty="0"/>
              <a:t>1 ступени обучения – </a:t>
            </a:r>
            <a:r>
              <a:rPr lang="ru-RU" b="1" dirty="0"/>
              <a:t>105,40 руб.;</a:t>
            </a:r>
          </a:p>
          <a:p>
            <a:pPr algn="ctr">
              <a:spcBef>
                <a:spcPts val="600"/>
              </a:spcBef>
            </a:pPr>
            <a:r>
              <a:rPr lang="ru-RU" dirty="0"/>
              <a:t>на 2,3 ступенях обучения – </a:t>
            </a:r>
            <a:r>
              <a:rPr lang="ru-RU" b="1" dirty="0"/>
              <a:t>118,18 </a:t>
            </a:r>
            <a:r>
              <a:rPr lang="ru-RU" b="1" dirty="0" smtClean="0"/>
              <a:t>руб</a:t>
            </a:r>
            <a:r>
              <a:rPr lang="ru-RU" dirty="0" smtClean="0"/>
              <a:t>.</a:t>
            </a:r>
          </a:p>
          <a:p>
            <a:pPr algn="ctr">
              <a:spcBef>
                <a:spcPts val="600"/>
              </a:spcBef>
            </a:pPr>
            <a:r>
              <a:rPr lang="ru-RU" dirty="0"/>
              <a:t>  </a:t>
            </a:r>
            <a:r>
              <a:rPr lang="ru-RU" b="1" dirty="0">
                <a:solidFill>
                  <a:srgbClr val="002060"/>
                </a:solidFill>
              </a:rPr>
              <a:t>Стоимость </a:t>
            </a:r>
            <a:r>
              <a:rPr lang="ru-RU" b="1" dirty="0" smtClean="0">
                <a:solidFill>
                  <a:srgbClr val="002060"/>
                </a:solidFill>
              </a:rPr>
              <a:t>питания с 01.01.2026</a:t>
            </a:r>
            <a:endParaRPr lang="ru-RU" b="1" dirty="0">
              <a:solidFill>
                <a:srgbClr val="002060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ru-RU" dirty="0"/>
              <a:t>на 1 ступени обучения – </a:t>
            </a:r>
            <a:r>
              <a:rPr lang="ru-RU" dirty="0" smtClean="0"/>
              <a:t>111,51 </a:t>
            </a:r>
            <a:r>
              <a:rPr lang="ru-RU" dirty="0"/>
              <a:t>руб.;</a:t>
            </a:r>
          </a:p>
          <a:p>
            <a:pPr algn="ctr">
              <a:spcBef>
                <a:spcPts val="600"/>
              </a:spcBef>
            </a:pPr>
            <a:r>
              <a:rPr lang="ru-RU" dirty="0"/>
              <a:t>на 2,3 ступенях обучения – </a:t>
            </a:r>
            <a:r>
              <a:rPr lang="ru-RU" dirty="0" smtClean="0"/>
              <a:t>125,03 </a:t>
            </a:r>
            <a:r>
              <a:rPr lang="ru-RU" dirty="0"/>
              <a:t>руб.       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756367"/>
            <a:ext cx="2846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Размещение меню</a:t>
            </a:r>
          </a:p>
          <a:p>
            <a:pPr algn="ctr" fontAlgn="base"/>
            <a:r>
              <a:rPr lang="ru-RU" sz="1400" b="1" dirty="0" smtClean="0">
                <a:solidFill>
                  <a:srgbClr val="303030"/>
                </a:solidFill>
                <a:latin typeface="arial" panose="020B0604020202020204" pitchFamily="34" charset="0"/>
              </a:rPr>
              <a:t>каждая </a:t>
            </a:r>
            <a:r>
              <a:rPr lang="ru-RU" sz="1400" b="1" dirty="0">
                <a:solidFill>
                  <a:srgbClr val="303030"/>
                </a:solidFill>
                <a:latin typeface="arial" panose="020B0604020202020204" pitchFamily="34" charset="0"/>
              </a:rPr>
              <a:t>школа </a:t>
            </a:r>
            <a:r>
              <a:rPr lang="ru-RU" sz="1400" b="1" dirty="0" smtClean="0">
                <a:solidFill>
                  <a:srgbClr val="303030"/>
                </a:solidFill>
                <a:latin typeface="arial" panose="020B0604020202020204" pitchFamily="34" charset="0"/>
              </a:rPr>
              <a:t>заблаговременно </a:t>
            </a:r>
            <a:r>
              <a:rPr lang="ru-RU" sz="1400" dirty="0" smtClean="0">
                <a:solidFill>
                  <a:srgbClr val="303030"/>
                </a:solidFill>
                <a:latin typeface="arial" panose="020B0604020202020204" pitchFamily="34" charset="0"/>
              </a:rPr>
              <a:t>размещает </a:t>
            </a:r>
            <a:r>
              <a:rPr lang="ru-RU" sz="1400" dirty="0">
                <a:solidFill>
                  <a:srgbClr val="303030"/>
                </a:solidFill>
                <a:latin typeface="arial" panose="020B0604020202020204" pitchFamily="34" charset="0"/>
              </a:rPr>
              <a:t>ежедневное фактическое </a:t>
            </a:r>
            <a:r>
              <a:rPr lang="ru-RU" sz="1400" dirty="0" smtClean="0">
                <a:solidFill>
                  <a:srgbClr val="303030"/>
                </a:solidFill>
                <a:latin typeface="arial" panose="020B0604020202020204" pitchFamily="34" charset="0"/>
              </a:rPr>
              <a:t>меню на</a:t>
            </a:r>
            <a:r>
              <a:rPr lang="ru-RU" sz="1400" dirty="0">
                <a:solidFill>
                  <a:srgbClr val="303030"/>
                </a:solidFill>
                <a:latin typeface="arial" panose="020B0604020202020204" pitchFamily="34" charset="0"/>
              </a:rPr>
              <a:t> странице FOOD на сайте </a:t>
            </a:r>
            <a:r>
              <a:rPr lang="ru-RU" sz="1400" dirty="0" smtClean="0">
                <a:solidFill>
                  <a:srgbClr val="303030"/>
                </a:solidFill>
                <a:latin typeface="arial" panose="020B0604020202020204" pitchFamily="34" charset="0"/>
              </a:rPr>
              <a:t>общеобразовательной </a:t>
            </a:r>
            <a:r>
              <a:rPr lang="ru-RU" sz="1400" dirty="0">
                <a:solidFill>
                  <a:srgbClr val="303030"/>
                </a:solidFill>
                <a:latin typeface="arial" panose="020B0604020202020204" pitchFamily="34" charset="0"/>
              </a:rPr>
              <a:t>организации </a:t>
            </a:r>
            <a:r>
              <a:rPr lang="ru-RU" sz="1400" dirty="0" smtClean="0">
                <a:solidFill>
                  <a:srgbClr val="303030"/>
                </a:solidFill>
                <a:latin typeface="arial" panose="020B0604020202020204" pitchFamily="34" charset="0"/>
              </a:rPr>
              <a:t>либо на</a:t>
            </a:r>
            <a:r>
              <a:rPr lang="ru-RU" sz="1400" dirty="0">
                <a:solidFill>
                  <a:srgbClr val="303030"/>
                </a:solidFill>
                <a:latin typeface="arial" panose="020B0604020202020204" pitchFamily="34" charset="0"/>
              </a:rPr>
              <a:t> сайте </a:t>
            </a:r>
            <a:endParaRPr lang="ru-RU" sz="1400" dirty="0" smtClean="0">
              <a:solidFill>
                <a:srgbClr val="303030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ru-RU" sz="1400" dirty="0" smtClean="0">
                <a:solidFill>
                  <a:srgbClr val="0085CC"/>
                </a:solidFill>
                <a:latin typeface="arial" panose="020B0604020202020204" pitchFamily="34" charset="0"/>
                <a:hlinkClick r:id="rId4"/>
              </a:rPr>
              <a:t>https</a:t>
            </a:r>
            <a:r>
              <a:rPr lang="ru-RU" sz="1400" dirty="0">
                <a:solidFill>
                  <a:srgbClr val="0085CC"/>
                </a:solidFill>
                <a:latin typeface="arial" panose="020B0604020202020204" pitchFamily="34" charset="0"/>
                <a:hlinkClick r:id="rId4"/>
              </a:rPr>
              <a:t>://foodmonitoring.ru</a:t>
            </a:r>
            <a:endParaRPr lang="ru-RU" sz="1400" b="1" dirty="0" smtClean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ctr" fontAlgn="base"/>
            <a:endParaRPr lang="ru-RU" sz="14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2" descr="Picture background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5"/>
          <a:stretch/>
        </p:blipFill>
        <p:spPr bwMode="auto">
          <a:xfrm>
            <a:off x="2722261" y="691108"/>
            <a:ext cx="1888567" cy="169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75460" y="691108"/>
            <a:ext cx="7329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целью автоматизированного мониторинга соблюдения типовых меню питания младших классов в фактических меню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питания заполняются файлы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типового меню и календаря питания публикуются на сайтах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школ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object 8"/>
          <p:cNvSpPr txBox="1"/>
          <p:nvPr/>
        </p:nvSpPr>
        <p:spPr>
          <a:xfrm>
            <a:off x="0" y="3337387"/>
            <a:ext cx="981489" cy="763611"/>
          </a:xfrm>
          <a:prstGeom prst="rect">
            <a:avLst/>
          </a:prstGeom>
        </p:spPr>
        <p:txBody>
          <a:bodyPr vert="horz" wrap="square" lIns="0" tIns="42168" rIns="0" bIns="0" rtlCol="0">
            <a:spAutoFit/>
          </a:bodyPr>
          <a:lstStyle/>
          <a:p>
            <a:pPr algn="ctr">
              <a:spcBef>
                <a:spcPts val="332"/>
              </a:spcBef>
            </a:pPr>
            <a:r>
              <a:rPr lang="ru-RU" sz="3002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sz="3002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11"/>
              </a:spcBef>
            </a:pPr>
            <a:r>
              <a:rPr sz="1600" b="1" spc="-18" dirty="0" err="1">
                <a:solidFill>
                  <a:srgbClr val="4BACC6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</a:t>
            </a:r>
            <a:r>
              <a:rPr lang="ru-RU" sz="1600" b="1" spc="-18" dirty="0">
                <a:solidFill>
                  <a:srgbClr val="4BACC6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endParaRPr sz="1600" b="1" dirty="0">
              <a:solidFill>
                <a:srgbClr val="4BAC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8"/>
          <p:cNvSpPr txBox="1"/>
          <p:nvPr/>
        </p:nvSpPr>
        <p:spPr>
          <a:xfrm>
            <a:off x="1346899" y="3364611"/>
            <a:ext cx="1126053" cy="732833"/>
          </a:xfrm>
          <a:prstGeom prst="rect">
            <a:avLst/>
          </a:prstGeom>
        </p:spPr>
        <p:txBody>
          <a:bodyPr vert="horz" wrap="square" lIns="0" tIns="42168" rIns="0" bIns="0" rtlCol="0">
            <a:spAutoFit/>
          </a:bodyPr>
          <a:lstStyle/>
          <a:p>
            <a:pPr algn="ctr">
              <a:spcBef>
                <a:spcPts val="332"/>
              </a:spcBef>
            </a:pPr>
            <a:r>
              <a:rPr lang="ru-RU" sz="3002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endParaRPr sz="3002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11"/>
              </a:spcBef>
            </a:pPr>
            <a:r>
              <a:rPr lang="ru-RU" sz="1400" b="1" spc="-18" dirty="0" smtClean="0">
                <a:solidFill>
                  <a:srgbClr val="4BACC6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пищеблоков</a:t>
            </a:r>
            <a:endParaRPr sz="1400" b="1" dirty="0">
              <a:solidFill>
                <a:srgbClr val="4BAC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1"/>
          <p:cNvSpPr txBox="1"/>
          <p:nvPr/>
        </p:nvSpPr>
        <p:spPr>
          <a:xfrm>
            <a:off x="3000677" y="3349221"/>
            <a:ext cx="1774783" cy="763611"/>
          </a:xfrm>
          <a:prstGeom prst="rect">
            <a:avLst/>
          </a:prstGeom>
        </p:spPr>
        <p:txBody>
          <a:bodyPr vert="horz" wrap="square" lIns="0" tIns="42168" rIns="0" bIns="0" rtlCol="0">
            <a:spAutoFit/>
          </a:bodyPr>
          <a:lstStyle/>
          <a:p>
            <a:pPr>
              <a:spcBef>
                <a:spcPts val="332"/>
              </a:spcBef>
            </a:pPr>
            <a:r>
              <a:rPr lang="ru-RU" sz="3002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3002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010</a:t>
            </a:r>
            <a:endParaRPr sz="3002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11"/>
              </a:spcBef>
            </a:pPr>
            <a:r>
              <a:rPr sz="1600" b="1" spc="-7" dirty="0">
                <a:solidFill>
                  <a:srgbClr val="4BACC6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endParaRPr sz="1600" b="1" dirty="0">
              <a:solidFill>
                <a:srgbClr val="4BAC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02135" y="1792485"/>
            <a:ext cx="7402392" cy="4498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питания</a:t>
            </a:r>
          </a:p>
          <a:p>
            <a:pPr>
              <a:spcBef>
                <a:spcPts val="600"/>
              </a:spcBef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Развитие эффективной системы организации качественного питания обучающихся, направленной на сохранение здоровья учащихся, улучшение качества и охвата учащихся горячим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питанием</a:t>
            </a:r>
          </a:p>
          <a:p>
            <a:pPr>
              <a:spcBef>
                <a:spcPts val="800"/>
              </a:spcBef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Ожидаемые результаты: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Проведение мероприятий позволит: 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• Достигнуть охвата горячим питанием обучающихся 98-99 %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• Увеличить охват двухразовым питанием школьников до 25 %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• Снизить количество детей и подростков, страдающих а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лиментарно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– зависимыми заболеваниями до показателей по  РФ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• Разработка и внедрение единых примерных меню, в том числе для детей с пищевыми особенностями на территории всего края</a:t>
            </a:r>
          </a:p>
          <a:p>
            <a:pPr>
              <a:spcBef>
                <a:spcPts val="800"/>
              </a:spcBef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• Увеличение числа проверок качества организации питания, инициированных родительским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сообществом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Сроки предоставления:           до 01 ноября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                                                        до 01 июня</a:t>
            </a:r>
          </a:p>
          <a:p>
            <a:pPr>
              <a:spcBef>
                <a:spcPts val="800"/>
              </a:spcBef>
            </a:pP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0059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4077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itchFamily="34" charset="0"/>
                <a:cs typeface="Arial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950" y="6540778"/>
            <a:ext cx="247393" cy="36632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0475" y="1005903"/>
            <a:ext cx="1214152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FontTx/>
              <a:buAutoNum type="arabicPeriod"/>
            </a:pPr>
            <a:r>
              <a:rPr lang="ru-RU" sz="1600" dirty="0" smtClean="0">
                <a:cs typeface="Arial" panose="020B0604020202020204" pitchFamily="34" charset="0"/>
              </a:rPr>
              <a:t> </a:t>
            </a:r>
            <a:r>
              <a:rPr lang="ru-RU" sz="1600" dirty="0">
                <a:cs typeface="Arial" panose="020B0604020202020204" pitchFamily="34" charset="0"/>
              </a:rPr>
              <a:t>Усилить контроль за реализацией комплекса профилактических  и противоэпидемических </a:t>
            </a:r>
            <a:r>
              <a:rPr lang="ru-RU" sz="1600" dirty="0" smtClean="0">
                <a:cs typeface="Arial" panose="020B0604020202020204" pitchFamily="34" charset="0"/>
              </a:rPr>
              <a:t>мероприятий: организовать </a:t>
            </a:r>
            <a:r>
              <a:rPr lang="ru-RU" sz="1600" dirty="0">
                <a:cs typeface="Arial" panose="020B0604020202020204" pitchFamily="34" charset="0"/>
              </a:rPr>
              <a:t>информирование родителей и воспитанников (учащихся) о мерах профилактики сезонных заболеваний, в </a:t>
            </a:r>
            <a:r>
              <a:rPr lang="ru-RU" sz="1600" dirty="0" err="1">
                <a:cs typeface="Arial" panose="020B0604020202020204" pitchFamily="34" charset="0"/>
              </a:rPr>
              <a:t>т.ч</a:t>
            </a:r>
            <a:r>
              <a:rPr lang="ru-RU" sz="1600" dirty="0">
                <a:cs typeface="Arial" panose="020B0604020202020204" pitchFamily="34" charset="0"/>
              </a:rPr>
              <a:t>. преимуществах </a:t>
            </a:r>
            <a:r>
              <a:rPr lang="ru-RU" sz="1600" dirty="0" smtClean="0">
                <a:cs typeface="Arial" panose="020B0604020202020204" pitchFamily="34" charset="0"/>
              </a:rPr>
              <a:t>вакцинопрофилактики; обеспечить </a:t>
            </a:r>
            <a:r>
              <a:rPr lang="ru-RU" sz="1600" dirty="0">
                <a:cs typeface="Arial" panose="020B0604020202020204" pitchFamily="34" charset="0"/>
              </a:rPr>
              <a:t>контроль за проведением иммунизации против гриппа сотрудников</a:t>
            </a:r>
            <a:r>
              <a:rPr lang="ru-RU" sz="1600" dirty="0" smtClean="0">
                <a:cs typeface="Arial" panose="020B0604020202020204" pitchFamily="34" charset="0"/>
              </a:rPr>
              <a:t> </a:t>
            </a:r>
            <a:r>
              <a:rPr lang="ru-RU" sz="1600" dirty="0">
                <a:cs typeface="Arial" panose="020B0604020202020204" pitchFamily="34" charset="0"/>
              </a:rPr>
              <a:t>– в течение </a:t>
            </a:r>
            <a:r>
              <a:rPr lang="ru-RU" sz="1600" dirty="0" err="1" smtClean="0">
                <a:cs typeface="Arial" panose="020B0604020202020204" pitchFamily="34" charset="0"/>
              </a:rPr>
              <a:t>эпид</a:t>
            </a:r>
            <a:r>
              <a:rPr lang="ru-RU" sz="1600" dirty="0" smtClean="0">
                <a:cs typeface="Arial" panose="020B0604020202020204" pitchFamily="34" charset="0"/>
              </a:rPr>
              <a:t>. сезона </a:t>
            </a:r>
            <a:endParaRPr lang="ru-RU" sz="1600" dirty="0"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Tx/>
              <a:buAutoNum type="arabicPeriod"/>
            </a:pPr>
            <a:r>
              <a:rPr lang="ru-RU" sz="1600" dirty="0" smtClean="0">
                <a:cs typeface="Arial" panose="020B0604020202020204" pitchFamily="34" charset="0"/>
              </a:rPr>
              <a:t> Организовать </a:t>
            </a:r>
            <a:r>
              <a:rPr lang="ru-RU" sz="1600" dirty="0">
                <a:cs typeface="Arial" panose="020B0604020202020204" pitchFamily="34" charset="0"/>
              </a:rPr>
              <a:t>информационную кампанию </a:t>
            </a:r>
            <a:r>
              <a:rPr lang="ru-RU" sz="1600" dirty="0" smtClean="0">
                <a:cs typeface="Arial" panose="020B0604020202020204" pitchFamily="34" charset="0"/>
              </a:rPr>
              <a:t> среди педагогических работников с размещением материалов </a:t>
            </a:r>
            <a:r>
              <a:rPr lang="ru-RU" sz="1600" dirty="0">
                <a:cs typeface="Arial" panose="020B0604020202020204" pitchFamily="34" charset="0"/>
              </a:rPr>
              <a:t>ЗОЖ на официальных сайтах и страницах организаций – </a:t>
            </a:r>
            <a:r>
              <a:rPr lang="ru-RU" sz="1600" dirty="0" smtClean="0">
                <a:cs typeface="Arial" panose="020B0604020202020204" pitchFamily="34" charset="0"/>
              </a:rPr>
              <a:t>еженедельно;</a:t>
            </a:r>
          </a:p>
          <a:p>
            <a:pPr>
              <a:spcBef>
                <a:spcPts val="1200"/>
              </a:spcBef>
              <a:buFontTx/>
              <a:buAutoNum type="arabicPeriod"/>
            </a:pPr>
            <a:r>
              <a:rPr lang="ru-RU" sz="1600" dirty="0" smtClean="0">
                <a:cs typeface="Arial" panose="020B0604020202020204" pitchFamily="34" charset="0"/>
              </a:rPr>
              <a:t> Проводить </a:t>
            </a:r>
            <a:r>
              <a:rPr lang="ru-RU" sz="1600" dirty="0">
                <a:cs typeface="Arial" panose="020B0604020202020204" pitchFamily="34" charset="0"/>
              </a:rPr>
              <a:t>разъяснительную работу по профилактике детского травматизма с размещением памяток, листовок, трансляции </a:t>
            </a:r>
            <a:r>
              <a:rPr lang="ru-RU" sz="1600" dirty="0" smtClean="0">
                <a:cs typeface="Arial" panose="020B0604020202020204" pitchFamily="34" charset="0"/>
              </a:rPr>
              <a:t>видеороликов </a:t>
            </a:r>
            <a:r>
              <a:rPr lang="ru-RU" sz="1600" dirty="0">
                <a:cs typeface="Arial" panose="020B0604020202020204" pitchFamily="34" charset="0"/>
              </a:rPr>
              <a:t>на мультимедийных экранах, </a:t>
            </a:r>
            <a:r>
              <a:rPr lang="ru-RU" sz="1600" dirty="0" smtClean="0">
                <a:cs typeface="Arial" panose="020B0604020202020204" pitchFamily="34" charset="0"/>
              </a:rPr>
              <a:t>на </a:t>
            </a:r>
            <a:r>
              <a:rPr lang="ru-RU" sz="1600" dirty="0">
                <a:cs typeface="Arial" panose="020B0604020202020204" pitchFamily="34" charset="0"/>
              </a:rPr>
              <a:t>официальных </a:t>
            </a:r>
            <a:r>
              <a:rPr lang="ru-RU" sz="1600" dirty="0" smtClean="0">
                <a:cs typeface="Arial" panose="020B0604020202020204" pitchFamily="34" charset="0"/>
              </a:rPr>
              <a:t>сайтах </a:t>
            </a:r>
            <a:r>
              <a:rPr lang="ru-RU" sz="1600" dirty="0">
                <a:cs typeface="Arial" panose="020B0604020202020204" pitchFamily="34" charset="0"/>
              </a:rPr>
              <a:t>– </a:t>
            </a:r>
            <a:r>
              <a:rPr lang="ru-RU" sz="1600" dirty="0" smtClean="0">
                <a:cs typeface="Arial" panose="020B0604020202020204" pitchFamily="34" charset="0"/>
              </a:rPr>
              <a:t>постоянно;</a:t>
            </a:r>
          </a:p>
          <a:p>
            <a:pPr>
              <a:spcBef>
                <a:spcPts val="1200"/>
              </a:spcBef>
              <a:buFontTx/>
              <a:buAutoNum type="arabicPeriod"/>
            </a:pPr>
            <a:r>
              <a:rPr lang="ru-RU" sz="1600" smtClean="0">
                <a:cs typeface="Arial" panose="020B0604020202020204" pitchFamily="34" charset="0"/>
              </a:rPr>
              <a:t>Принять </a:t>
            </a:r>
            <a:r>
              <a:rPr lang="ru-RU" sz="1600" dirty="0">
                <a:cs typeface="Arial" panose="020B0604020202020204" pitchFamily="34" charset="0"/>
              </a:rPr>
              <a:t>необходимые меры по организации и обеспечению своевременного расследования несчастного случая и оформлению материалов расследования в соответствии с Приказом Министерства образования и науки Российской Федерации от 27.06.2017 № </a:t>
            </a:r>
            <a:r>
              <a:rPr lang="ru-RU" sz="1600" dirty="0" smtClean="0">
                <a:cs typeface="Arial" panose="020B0604020202020204" pitchFamily="34" charset="0"/>
              </a:rPr>
              <a:t>602 (в течение трех дней);</a:t>
            </a:r>
          </a:p>
          <a:p>
            <a:pPr>
              <a:spcBef>
                <a:spcPts val="1200"/>
              </a:spcBef>
              <a:buFontTx/>
              <a:buAutoNum type="arabicPeriod"/>
            </a:pPr>
            <a:r>
              <a:rPr lang="ru-RU" sz="1600" dirty="0" smtClean="0">
                <a:cs typeface="Arial" panose="020B0604020202020204" pitchFamily="34" charset="0"/>
              </a:rPr>
              <a:t> Актуализировать </a:t>
            </a:r>
            <a:r>
              <a:rPr lang="ru-RU" sz="1600" dirty="0">
                <a:cs typeface="Arial" panose="020B0604020202020204" pitchFamily="34" charset="0"/>
              </a:rPr>
              <a:t>информацию по питанию на сайте ОО с размещением файлов типового меню, календаря питания, рейтинга общественной оценки школьного питания, графика питания, организатора питания и др. – </a:t>
            </a:r>
            <a:r>
              <a:rPr lang="ru-RU" sz="1600" dirty="0" smtClean="0">
                <a:cs typeface="Arial" panose="020B0604020202020204" pitchFamily="34" charset="0"/>
              </a:rPr>
              <a:t>постоянно.</a:t>
            </a:r>
            <a:endParaRPr lang="ru-RU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17398</TotalTime>
  <Words>2766</Words>
  <Application>Microsoft Office PowerPoint</Application>
  <PresentationFormat>Широкоэкранный</PresentationFormat>
  <Paragraphs>242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Судаков</dc:creator>
  <cp:lastModifiedBy>User</cp:lastModifiedBy>
  <cp:revision>932</cp:revision>
  <cp:lastPrinted>2025-10-29T03:00:39Z</cp:lastPrinted>
  <dcterms:created xsi:type="dcterms:W3CDTF">2023-06-03T15:31:11Z</dcterms:created>
  <dcterms:modified xsi:type="dcterms:W3CDTF">2025-11-26T03:48:40Z</dcterms:modified>
</cp:coreProperties>
</file>