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415" r:id="rId3"/>
    <p:sldId id="416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5050"/>
    <a:srgbClr val="9966FF"/>
    <a:srgbClr val="0000FF"/>
    <a:srgbClr val="66CCFF"/>
    <a:srgbClr val="3333FF"/>
    <a:srgbClr val="CC99FF"/>
    <a:srgbClr val="D9FDDB"/>
    <a:srgbClr val="CDFFFE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21" autoAdjust="0"/>
    <p:restoredTop sz="57323" autoAdjust="0"/>
  </p:normalViewPr>
  <p:slideViewPr>
    <p:cSldViewPr snapToGrid="0">
      <p:cViewPr varScale="1">
        <p:scale>
          <a:sx n="61" d="100"/>
          <a:sy n="61" d="100"/>
        </p:scale>
        <p:origin x="10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60" cy="496332"/>
          </a:xfrm>
          <a:prstGeom prst="rect">
            <a:avLst/>
          </a:prstGeom>
        </p:spPr>
        <p:txBody>
          <a:bodyPr vert="horz" lIns="92104" tIns="46052" rIns="92104" bIns="4605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4" tIns="46052" rIns="92104" bIns="46052" rtlCol="0"/>
          <a:lstStyle>
            <a:lvl1pPr algn="r">
              <a:defRPr sz="1200"/>
            </a:lvl1pPr>
          </a:lstStyle>
          <a:p>
            <a:fld id="{07178D37-D5D9-4617-B0A0-81D38F8453B3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60" cy="496332"/>
          </a:xfrm>
          <a:prstGeom prst="rect">
            <a:avLst/>
          </a:prstGeom>
        </p:spPr>
        <p:txBody>
          <a:bodyPr vert="horz" lIns="92104" tIns="46052" rIns="92104" bIns="4605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2" y="9428584"/>
            <a:ext cx="2945660" cy="496332"/>
          </a:xfrm>
          <a:prstGeom prst="rect">
            <a:avLst/>
          </a:prstGeom>
        </p:spPr>
        <p:txBody>
          <a:bodyPr vert="horz" lIns="92104" tIns="46052" rIns="92104" bIns="46052" rtlCol="0" anchor="b"/>
          <a:lstStyle>
            <a:lvl1pPr algn="r">
              <a:defRPr sz="1200"/>
            </a:lvl1pPr>
          </a:lstStyle>
          <a:p>
            <a:fld id="{A558F64E-5334-481A-B751-B56F491A3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502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2104" tIns="46052" rIns="92104" bIns="4605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2" y="1"/>
            <a:ext cx="2945660" cy="498056"/>
          </a:xfrm>
          <a:prstGeom prst="rect">
            <a:avLst/>
          </a:prstGeom>
        </p:spPr>
        <p:txBody>
          <a:bodyPr vert="horz" lIns="92104" tIns="46052" rIns="92104" bIns="46052" rtlCol="0"/>
          <a:lstStyle>
            <a:lvl1pPr algn="r">
              <a:defRPr sz="1200"/>
            </a:lvl1pPr>
          </a:lstStyle>
          <a:p>
            <a:fld id="{A78CFD67-3F35-4B77-80ED-043206F591CC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4" tIns="46052" rIns="92104" bIns="4605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2104" tIns="46052" rIns="92104" bIns="4605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60" cy="498055"/>
          </a:xfrm>
          <a:prstGeom prst="rect">
            <a:avLst/>
          </a:prstGeom>
        </p:spPr>
        <p:txBody>
          <a:bodyPr vert="horz" lIns="92104" tIns="46052" rIns="92104" bIns="4605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8055"/>
          </a:xfrm>
          <a:prstGeom prst="rect">
            <a:avLst/>
          </a:prstGeom>
        </p:spPr>
        <p:txBody>
          <a:bodyPr vert="horz" lIns="92104" tIns="46052" rIns="92104" bIns="46052" rtlCol="0" anchor="b"/>
          <a:lstStyle>
            <a:lvl1pPr algn="r">
              <a:defRPr sz="1200"/>
            </a:lvl1pPr>
          </a:lstStyle>
          <a:p>
            <a:fld id="{E7313DEE-ECEF-46DD-BCA7-8D60072A49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341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opic.rustest.ru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декабря, ровно через неделю, обучающимся 11 классов предстоит пройти процедуру допуска к государственной итоговой аттестации по программам среднего общего образования.</a:t>
            </a: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текущий момент в округе 326 выпускников 11 и 12 классов, 315 из которых будут писать итоговое сочинение, </a:t>
            </a: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выпускников, отбывающих наказание в виде лишения свободы, напишут итоговое изложение. Данные внесены в региональную информационную систему своевременно и в полном объеме.</a:t>
            </a: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Наша задача, провести процедуру в соответствии с требованиями порядка проведения ИС/ИИ, утвержденного приказом министерства образования и науки Пермского края.</a:t>
            </a: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НПА вы ознакомлены. Хочется поблагодарить за своевременное размещение информации на сайтах ОО и напомнить, что документы должны быть так же размещены в стенах школы на информационных стендах.</a:t>
            </a: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Настоятельно рекомендуем удостовериться в том, что работники, привлекаемые к проведению процедуры, ознакомлены под подпись с нормативными документами, знают свои инструкции.</a:t>
            </a:r>
          </a:p>
          <a:p>
            <a:pPr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Рособрнадзор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разработал памятку о порядке проведения ИС/ИИ  для участников ИС/ИИ, их родителей,  с которой они так же должны быть ознакомлены под подпись. Все выпускники должны быть ознакомлены с правилами заполнения бланков заранее.</a:t>
            </a: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инструктивные материалы (для руководителя ОО, технического специалиста, членов комиссии по проведению ИС, памятки содержатся в приложении к методическим рекомендациям по организации и проведению ИС/ИИ в 2025-26 учебном году, были направлены в ОО ответственным специалистом. </a:t>
            </a:r>
          </a:p>
          <a:p>
            <a:pPr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24824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ознакомления с инструкциями, региональным центр обработки информации проводит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уже прошло, они предназначались в первую очередь для экспертов по проверке работ и педагогов, готовящих выпускников к процедуре допуска.</a:t>
            </a:r>
          </a:p>
          <a:p>
            <a:pPr defTabSz="924824"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24824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внимание, что 1 декабря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будет посвящен организационно-технологическим аспектам проведения ИС. Обязателен к просмотру ответственными за проведение ИС/ИИ в школе и техническими специалистами, осуществляющими печать бланков и форм ИС/ИИ, и в последующем сканирующими работы участников. </a:t>
            </a:r>
          </a:p>
          <a:p>
            <a:pPr defTabSz="924824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важно произвести печать бланков своевременно. Рекомендуем напечатать комплекты бланков, а также резервные комплекты и дополнительные бланки 1 декабря, чтобы была возможность устранить возможные неполадки. В день проведения печатать бланки ИС/ИИ нельзя!!! это нарушение. Копирование бланков запрещено, все бланки имеют уникальный код!</a:t>
            </a:r>
          </a:p>
          <a:p>
            <a:pPr defTabSz="924824"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24824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ИС/ИИ будут размещены в 9-45  в день проведения работы 3 декабря по ссылке, приведенной на слайде </a:t>
            </a:r>
            <a:r>
              <a:rPr lang="en-US" dirty="0">
                <a:latin typeface="Arial" pitchFamily="34" charset="0"/>
                <a:cs typeface="Arial" pitchFamily="34" charset="0"/>
                <a:hlinkClick r:id="rId3"/>
              </a:rPr>
              <a:t>https://topic.rustest.ru/</a:t>
            </a:r>
            <a:r>
              <a:rPr lang="ru-RU" dirty="0">
                <a:latin typeface="Arial" pitchFamily="34" charset="0"/>
                <a:cs typeface="Arial" pitchFamily="34" charset="0"/>
              </a:rPr>
              <a:t>.</a:t>
            </a:r>
          </a:p>
          <a:p>
            <a:pPr defTabSz="924824"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  <a:p>
            <a:pPr defTabSz="924824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Сроки проверки, предоставления файлов со сканированными работами участников будут обозначены РЦОИ на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вебинаре</a:t>
            </a:r>
            <a:r>
              <a:rPr lang="ru-RU" dirty="0">
                <a:latin typeface="Arial" pitchFamily="34" charset="0"/>
                <a:cs typeface="Arial" pitchFamily="34" charset="0"/>
              </a:rPr>
              <a:t>.</a:t>
            </a:r>
          </a:p>
          <a:p>
            <a:pPr defTabSz="924824"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490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Отчет 85-К - одна из годовых форм статистических наблюдений, которая утверждена</a:t>
            </a:r>
            <a:r>
              <a:rPr lang="ru-RU" baseline="0" dirty="0" smtClean="0"/>
              <a:t> </a:t>
            </a:r>
            <a:r>
              <a:rPr lang="ru-RU" dirty="0" smtClean="0"/>
              <a:t>приказом Росстата от 31.07.2024 № 332 .Форму заполняют и предоставляют юридические лица всех форм собственности и ведомственной принадлежности,</a:t>
            </a:r>
            <a:r>
              <a:rPr lang="ru-RU" baseline="0" dirty="0" smtClean="0"/>
              <a:t> </a:t>
            </a:r>
            <a:r>
              <a:rPr lang="ru-RU" dirty="0" smtClean="0"/>
              <a:t>осуществляющие образовательную деятельность по образовательным программам дошкольного образования и/или осуществляющие присмотр и уход за детьми. Формуляр сдается по итогам года не позднее 24 января. То есть по итогам 2024 года отчитаться нужно в период с 09 по 24.01.2025.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По состоянию на сегодняшний день из </a:t>
            </a:r>
            <a:r>
              <a:rPr lang="ru-RU" dirty="0" err="1" smtClean="0"/>
              <a:t>МОиН</a:t>
            </a:r>
            <a:r>
              <a:rPr lang="ru-RU" baseline="0" dirty="0" smtClean="0"/>
              <a:t> ПК нам не направлено информационное письмо о заполнении статистической формы. Ожидаем на этой неделе. Как только форма 85-К и тематические таблицы поступят к нам – мы сразу оформим распоряжение, где будут прописаны сроки и ответственные.</a:t>
            </a:r>
            <a:endParaRPr lang="ru-RU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Форма 85-К (статистика) имеет: титульный лист; информационные разделы в табличных формах - 23 раздела.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Данные по форме предоставляются на конец отчетного года. Данные, исчисляемые на определенную дату (например, численность воспитанников, наличие групп и мест), заполняются по состоянию на 31 декабря соответствующего года (т.е. на 31.12.2025). При заполнении формы должна быть обеспечена полнота заполнения и достоверность содержащихся в ней статистических данных.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Обращаем</a:t>
            </a:r>
            <a:r>
              <a:rPr lang="ru-RU" baseline="0" dirty="0" smtClean="0"/>
              <a:t> внимание, что если филиалы или СП находятся в разных населенных пунктах, на каждое здание заполняется отдельная форма. Например, </a:t>
            </a:r>
            <a:r>
              <a:rPr lang="ru-RU" baseline="0" dirty="0" err="1" smtClean="0"/>
              <a:t>Бырма</a:t>
            </a:r>
            <a:r>
              <a:rPr lang="ru-RU" baseline="0" dirty="0" smtClean="0"/>
              <a:t>, </a:t>
            </a:r>
            <a:r>
              <a:rPr lang="ru-RU" baseline="0" dirty="0" err="1" smtClean="0"/>
              <a:t>Юговское</a:t>
            </a:r>
            <a:r>
              <a:rPr lang="ru-RU" baseline="0" dirty="0" smtClean="0"/>
              <a:t> и Калинино – 3 формы. Ленск и </a:t>
            </a:r>
            <a:r>
              <a:rPr lang="ru-RU" baseline="0" dirty="0" err="1" smtClean="0"/>
              <a:t>Иток</a:t>
            </a:r>
            <a:r>
              <a:rPr lang="ru-RU" baseline="0" dirty="0" smtClean="0"/>
              <a:t> – 2 формы, </a:t>
            </a:r>
            <a:r>
              <a:rPr lang="ru-RU" baseline="0" dirty="0" err="1" smtClean="0"/>
              <a:t>Усть</a:t>
            </a:r>
            <a:r>
              <a:rPr lang="ru-RU" baseline="0" dirty="0" smtClean="0"/>
              <a:t>-Турка и </a:t>
            </a:r>
            <a:r>
              <a:rPr lang="ru-RU" baseline="0" dirty="0" err="1" smtClean="0"/>
              <a:t>Бажуки</a:t>
            </a:r>
            <a:r>
              <a:rPr lang="ru-RU" baseline="0" dirty="0" smtClean="0"/>
              <a:t> – 2 формы и т.д.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Также, обращаем внимание, что при сдаче формы 85-К в подсистеме Контингент должен быть наведен порядок. Данные из подсистемы Контингент и данные, которые вы внесете в форму 85-К должны быть идентичны.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162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A8BADE-8F42-5EC9-6EAC-36E09E44E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1734F47-06DE-3978-D17D-0927CB61E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FB214FC-B760-8437-00CB-EC234EB56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7CEB60A-71A1-F021-9498-D7D6B5E8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BC51B9-096C-A7C8-6201-72148ABA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04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4E5F75-A986-CC2D-D3B0-EF93EF18B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6C4A25D-FE6B-98A5-BBC6-3EEE6E92A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063A9E2-626E-A272-5BBE-FAB98A16A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42994DD-B0A9-5B3D-030D-66E7EFC4B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0E1D8A0-48C3-9AFD-9702-4847E0E2D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9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7D6A245B-842C-C072-CC90-21CE454FBA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FD8ED6D-437A-EDBE-DFAC-F6ADB04F5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0CB4536-AF0A-A6AB-30B9-66136C6A2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1A467D2-C547-72CF-57CD-136E3FCD7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5A1E04F-70C1-0CF6-680B-BBB2F9959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431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486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360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023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390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644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0953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0340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965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C848B4-8C2F-7DBE-A0A7-48A0D5742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8CD55F-EB34-8157-BE21-1E9C9DD41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87F63A-207E-7F67-D1BB-C4A78569F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EC0248-EFC2-13D4-5314-84C12B31F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648F89D-6B3D-BFB5-8236-B01D2D07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5822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01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0778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38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5B11D5-13AF-CDC6-31DE-7676DA40D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44B94A3-88EB-D373-8A96-6F1DADCE9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4EB4B4F-0957-BAAD-B6D7-4ACC5CC65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CFDB3DD-D707-43E3-AC72-39EA29AA7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9C59357-3DA2-E1FF-4CA2-747974487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10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474C51-5732-51A1-B7F7-97C7663FB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C7D762-27E1-C356-BB69-9FF14B100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693E618-3499-04D8-999D-C50A339CE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E9CAEA1-6AD5-7D50-65BC-5D9AFE90D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D468F7D-1868-74EC-A3CA-CC6673F20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AC345A4-93E8-267C-1DA2-54A9D3785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837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272EC7-5CAE-FDE8-704B-97678359D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788D344-A81E-7C4C-0E0B-05767CE02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82CEF79-7E60-2CC9-A838-B4A8DE9C0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5F3635F-34BC-3D07-8258-3F7A45B7E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0ADFC39-E7A8-CB9C-5335-4B3672F64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4AE3165-149D-14FB-D453-0184190B5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AB3FD23-1237-2421-428C-2D9767077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E64CDD4-25F6-90FF-FCB4-63DBE0D0A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29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9D6C10-14DB-0AFB-9587-46B828AD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0D69FE8-C755-251D-D0C4-3E7E8A0A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CE514AC-31DD-7FC1-814C-4E313EEC2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6D1542C-9719-AA88-FA28-19AF23EA1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49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8047FAA-A7EF-431A-C13C-95F5F8D16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5FB0551-4F03-33F3-EFF5-E5E4C003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A1B8E40-B757-5AD8-0C97-4A3AE26C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45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6CFFD1-B30B-4720-91B0-5955918FA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E4B1AA0-AABC-65D4-809D-DB42DA58D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454C0B1-8405-B852-EA6A-4F1CFD6DD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8569856-2CCC-3913-AA14-C6043319F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F1D20B6-BD8C-03E1-DB1D-8EB87C25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5763DF7-6CE2-93E9-3666-4284DFAA1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06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0FA23F-81AA-8333-F475-0D2C72DD8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CB8C9F2-E155-5736-583C-7D7A90A4F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974E971-5740-F275-6C72-AAB833083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91C5DB8-475E-267B-921A-86BEB63A8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0153CDF-5B04-8198-7F38-74006E376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E79C4FC-2A96-E56A-1648-DE872A8CA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5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586068-2A78-DDBF-DF51-BBF21D535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C4AFBBF-6492-A681-1761-E874C8B87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DBAF0C-A70B-BE2B-1478-3CA073B17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3301A-1DDA-4D11-BF66-09A5911A1296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132B83-9C18-99F7-0449-CF3E079A4E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1FB06A6-2B6D-982F-5503-8BC37F84E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7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9A54F-D94E-451D-A0A6-570ED6BBA76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F1CB6-F9E2-4665-A999-9D7EEA5C02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82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rcoi59.ktalk.ru/sphvl8996ph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sk.yandex.ru/i/9TiJiSwgZIzkUA" TargetMode="External"/><Relationship Id="rId5" Type="http://schemas.openxmlformats.org/officeDocument/2006/relationships/hyperlink" Target="https://disk.yandex.ru/i/8dpcrl0OswsTzg" TargetMode="External"/><Relationship Id="rId10" Type="http://schemas.openxmlformats.org/officeDocument/2006/relationships/image" Target="../media/image4.png"/><Relationship Id="rId4" Type="http://schemas.openxmlformats.org/officeDocument/2006/relationships/hyperlink" Target="https://topic.rustest.ru/" TargetMode="Externa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-141437"/>
            <a:ext cx="12192000" cy="59256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52" y="6525495"/>
            <a:ext cx="206300" cy="3663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0" y="6522490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E4A9C340-F7E9-B77A-B65A-E38ADD9F7F8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5902" y="6491673"/>
            <a:ext cx="206300" cy="36632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99923" y="-75990"/>
            <a:ext cx="8392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Итоговое сочинение/изложение- допуск к ГИА-11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63169" y="1405920"/>
            <a:ext cx="7258229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Размещение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информаци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НПА по процедуре на сайте ОО, стендах внутри здания 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ОО;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1300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en-US" sz="1300" dirty="0" err="1" smtClean="0">
                <a:latin typeface="Arial" pitchFamily="34" charset="0"/>
                <a:cs typeface="Arial" pitchFamily="34" charset="0"/>
              </a:rPr>
              <a:t>нформирование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 smtClean="0">
                <a:latin typeface="Arial" pitchFamily="34" charset="0"/>
                <a:cs typeface="Arial" pitchFamily="34" charset="0"/>
              </a:rPr>
              <a:t>работников</a:t>
            </a:r>
            <a:r>
              <a:rPr lang="ru-RU" sz="1300" dirty="0" smtClean="0">
                <a:latin typeface="Arial" pitchFamily="34" charset="0"/>
                <a:cs typeface="Arial" pitchFamily="34" charset="0"/>
              </a:rPr>
              <a:t>, участников, родителей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smtClean="0">
                <a:latin typeface="Arial" pitchFamily="34" charset="0"/>
                <a:cs typeface="Arial" pitchFamily="34" charset="0"/>
              </a:rPr>
              <a:t>о порядке проведения и проверки 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ИС/ИИ </a:t>
            </a:r>
            <a:r>
              <a:rPr lang="en-US" sz="1300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300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</a:t>
            </a:r>
            <a:r>
              <a:rPr lang="en-US" sz="1300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подпись</a:t>
            </a:r>
            <a:r>
              <a:rPr lang="en-US" sz="1300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300" dirty="0" err="1" smtClean="0">
                <a:latin typeface="Arial" pitchFamily="34" charset="0"/>
                <a:cs typeface="Arial" pitchFamily="34" charset="0"/>
              </a:rPr>
              <a:t>Формирование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latin typeface="Arial" pitchFamily="34" charset="0"/>
                <a:cs typeface="Arial" pitchFamily="34" charset="0"/>
              </a:rPr>
              <a:t>комиссий</a:t>
            </a:r>
            <a:r>
              <a:rPr lang="en-US" sz="13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>
                <a:latin typeface="Arial" pitchFamily="34" charset="0"/>
                <a:cs typeface="Arial" pitchFamily="34" charset="0"/>
              </a:rPr>
              <a:t>по проведению итогового сочинения (изложения) и комиссии по проверке итогового сочинения (изложения) не позднее чем за две недели до проведения итогового сочинения (изложения)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3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беспеч</a:t>
            </a: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ение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техническ</a:t>
            </a: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ой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готовност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для проведения итогового сочинения (изложения) 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в 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соответствии с требованиями настоящего Порядка и инструкциями РЦОИ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3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3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ПЕЧАТЬ БЛАНКОВ ИС/ИИ не позднее чем за день до проведения ИС/ИИ.                          Качество печати!!!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беспеч</a:t>
            </a: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ение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участников итогового сочинения орфографическими словарями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при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проведении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процедуры </a:t>
            </a: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ИС/ИИ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spcBef>
                <a:spcPts val="600"/>
              </a:spcBef>
            </a:pPr>
            <a:r>
              <a:rPr lang="en-US" sz="13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Получение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тем итогового сочинения (изложения) и </a:t>
            </a:r>
            <a:r>
              <a:rPr lang="ru-RU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обеспеч</a:t>
            </a: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ение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информационн</a:t>
            </a: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ой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безопасност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при проведении итогового сочинения (изложения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); </a:t>
            </a:r>
          </a:p>
          <a:p>
            <a:pPr algn="just">
              <a:spcAft>
                <a:spcPts val="600"/>
              </a:spcAft>
            </a:pPr>
            <a:r>
              <a:rPr lang="ru-RU" sz="13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Темы </a:t>
            </a:r>
            <a:r>
              <a:rPr lang="ru-RU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ИС доступны в 9-45 </a:t>
            </a:r>
            <a:r>
              <a:rPr lang="en-US" sz="1300" dirty="0">
                <a:latin typeface="Arial" pitchFamily="34" charset="0"/>
                <a:cs typeface="Arial" pitchFamily="34" charset="0"/>
                <a:hlinkClick r:id="rId4"/>
              </a:rPr>
              <a:t>https://topic.rustest.ru/</a:t>
            </a:r>
            <a:endParaRPr lang="ru-RU" sz="13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3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Организация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проверк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итоговых сочинений (изложений) 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обучающихся;</a:t>
            </a:r>
            <a:endParaRPr lang="en-US" sz="13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en-US" sz="13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Обеспечение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сохранности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бумажных 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оригиналов бланков ИС/ИИ, </a:t>
            </a:r>
          </a:p>
          <a:p>
            <a:pPr algn="just"/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отчетных </a:t>
            </a:r>
            <a:r>
              <a:rPr lang="ru-RU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форм не менее 6 месяцев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с </a:t>
            </a:r>
            <a:r>
              <a:rPr lang="en-US" sz="13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последующим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уничтожением</a:t>
            </a:r>
            <a:r>
              <a:rPr lang="ru-RU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3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35993"/>
              </p:ext>
            </p:extLst>
          </p:nvPr>
        </p:nvGraphicFramePr>
        <p:xfrm>
          <a:off x="209052" y="3110785"/>
          <a:ext cx="3825164" cy="3281585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8800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65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18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2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ВЕБИНАРЫ</a:t>
                      </a:r>
                      <a:r>
                        <a:rPr lang="ru-RU" sz="110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РЦОИ</a:t>
                      </a:r>
                      <a:endParaRPr lang="ru-RU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  <a:endParaRPr lang="ru-RU" sz="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ссылка</a:t>
                      </a:r>
                      <a:endParaRPr lang="ru-RU" sz="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756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Анализ результатов  </a:t>
                      </a:r>
                      <a:r>
                        <a:rPr lang="ru-RU" sz="105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ИС-2024</a:t>
                      </a:r>
                      <a:r>
                        <a:rPr lang="ru-RU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подготовка к ИС-2025,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методические аспекты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28.10</a:t>
                      </a:r>
                      <a:r>
                        <a:rPr lang="ru-RU" sz="105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2024</a:t>
                      </a:r>
                      <a:endParaRPr lang="ru-RU" sz="105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kern="1200" dirty="0">
                          <a:effectLst/>
                          <a:latin typeface="Arial" pitchFamily="34" charset="0"/>
                          <a:cs typeface="Arial" pitchFamily="34" charset="0"/>
                          <a:hlinkClick r:id="rId5"/>
                        </a:rPr>
                        <a:t>https://disk.yandex.ru/i/8dpcrl0OswsTzg</a:t>
                      </a:r>
                      <a:r>
                        <a:rPr lang="ru-RU" sz="1050" kern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05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Эксперты</a:t>
                      </a:r>
                      <a:r>
                        <a:rPr lang="en-US" sz="105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5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по</a:t>
                      </a:r>
                      <a:r>
                        <a:rPr lang="en-US" sz="105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5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проверке</a:t>
                      </a:r>
                      <a:r>
                        <a:rPr lang="en-US" sz="105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ИС/ИИ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03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Организация экспертной   проверки ИС в ОО, критерии. </a:t>
                      </a:r>
                      <a:r>
                        <a:rPr lang="ru-RU" sz="105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Методические </a:t>
                      </a:r>
                      <a:r>
                        <a:rPr lang="ru-RU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аспекты. </a:t>
                      </a:r>
                      <a:endParaRPr lang="ru-RU" sz="105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17.11</a:t>
                      </a:r>
                      <a:r>
                        <a:rPr lang="ru-RU" sz="105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2025</a:t>
                      </a:r>
                      <a:endParaRPr lang="ru-RU" sz="105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kern="1200" dirty="0" smtClean="0">
                          <a:effectLst/>
                          <a:latin typeface="Arial" pitchFamily="34" charset="0"/>
                          <a:cs typeface="Arial" pitchFamily="34" charset="0"/>
                          <a:hlinkClick r:id="rId6"/>
                        </a:rPr>
                        <a:t>https</a:t>
                      </a:r>
                      <a:r>
                        <a:rPr lang="en-US" sz="1050" kern="1200" dirty="0">
                          <a:effectLst/>
                          <a:latin typeface="Arial" pitchFamily="34" charset="0"/>
                          <a:cs typeface="Arial" pitchFamily="34" charset="0"/>
                          <a:hlinkClick r:id="rId6"/>
                        </a:rPr>
                        <a:t>://disk.yandex.ru/i/9TiJiSwgZIzkUA</a:t>
                      </a:r>
                      <a:endParaRPr lang="ru-RU" sz="1050" kern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050" kern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Эксперты</a:t>
                      </a:r>
                      <a:r>
                        <a:rPr lang="en-US" sz="105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5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по</a:t>
                      </a:r>
                      <a:r>
                        <a:rPr lang="en-US" sz="105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50" baseline="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проверке</a:t>
                      </a:r>
                      <a:r>
                        <a:rPr lang="en-US" sz="1050" baseline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5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ИС/ИИ</a:t>
                      </a:r>
                      <a:endParaRPr lang="en-US" sz="1050" b="0" i="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442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kern="1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Организационно-технологические аспекты проведения ИС в ОО . Заполнение бланков и форм ИС в ОО, сканирование бланков, передача в РЦОИ. Инструктаж.</a:t>
                      </a:r>
                      <a:endParaRPr lang="ru-RU" sz="1050" b="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01.12</a:t>
                      </a:r>
                      <a:r>
                        <a:rPr lang="ru-RU" sz="105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2025</a:t>
                      </a:r>
                      <a:endParaRPr lang="ru-RU" sz="105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16-00</a:t>
                      </a:r>
                      <a:endParaRPr lang="ru-RU" sz="105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>
                          <a:effectLst/>
                          <a:latin typeface="Arial" pitchFamily="34" charset="0"/>
                          <a:cs typeface="Arial" pitchFamily="34" charset="0"/>
                          <a:hlinkClick r:id="rId7"/>
                        </a:rPr>
                        <a:t>https://rcoi59.ktalk.ru/sphvl8996phq</a:t>
                      </a:r>
                      <a:endParaRPr lang="ru-RU" sz="105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Ответственные </a:t>
                      </a:r>
                      <a:r>
                        <a:rPr lang="ru-RU" sz="105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 организацию</a:t>
                      </a:r>
                      <a:r>
                        <a:rPr lang="ru-RU" sz="1050" baseline="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и проведение</a:t>
                      </a:r>
                      <a:endParaRPr lang="ru-RU" sz="105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05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263352" y="927269"/>
            <a:ext cx="3830084" cy="218351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3498" y="920501"/>
            <a:ext cx="3207600" cy="4104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315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участников</a:t>
            </a: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3929" y="1390241"/>
            <a:ext cx="3207600" cy="4104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ИИ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58115" y="1898978"/>
            <a:ext cx="3207600" cy="4104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участника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ОВЗ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58113" y="2398948"/>
            <a:ext cx="3207600" cy="4104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ОО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0202" y="453107"/>
            <a:ext cx="11963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03.12.2025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(в первую среду декабря) </a:t>
            </a:r>
            <a:r>
              <a:rPr lang="ru-RU" dirty="0">
                <a:latin typeface="Arial" pitchFamily="34" charset="0"/>
                <a:cs typeface="Arial" pitchFamily="34" charset="0"/>
              </a:rPr>
              <a:t>– основная дата проведения итогового сочинения (изложения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).                              </a:t>
            </a:r>
          </a:p>
          <a:p>
            <a:pPr algn="r"/>
            <a:r>
              <a:rPr lang="ru-RU" sz="1400" dirty="0" smtClean="0">
                <a:latin typeface="Arial" pitchFamily="34" charset="0"/>
                <a:cs typeface="Arial" pitchFamily="34" charset="0"/>
              </a:rPr>
              <a:t>04.02.2026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, 08.04.2026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дополнительные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даты (первую среда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февраля и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вторая среда 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апреля).</a:t>
            </a:r>
          </a:p>
        </p:txBody>
      </p:sp>
      <p:pic>
        <p:nvPicPr>
          <p:cNvPr id="1033" name="Picture 9" descr="C:\Users\User\Downloads\1675535646_grizly-club-p-galochka-sinyaya-klipart-17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435" y="1391661"/>
            <a:ext cx="602683" cy="41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User\Downloads\1675535646_grizly-club-p-galochka-sinyaya-klipart-17.pn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24" t="7643" r="24990" b="19209"/>
          <a:stretch/>
        </p:blipFill>
        <p:spPr bwMode="auto">
          <a:xfrm>
            <a:off x="4248117" y="3110785"/>
            <a:ext cx="347717" cy="307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9" descr="C:\Users\User\Downloads\1675535646_grizly-club-p-galochka-sinyaya-klipart-17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436" y="1780803"/>
            <a:ext cx="602683" cy="41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9" descr="C:\Users\User\Downloads\1675535646_grizly-club-p-galochka-sinyaya-klipart-17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436" y="2398948"/>
            <a:ext cx="602683" cy="410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0" descr="C:\Users\User\Downloads\1675535646_grizly-club-p-galochka-sinyaya-klipart-17.pn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24" t="7643" r="24990" b="19209"/>
          <a:stretch/>
        </p:blipFill>
        <p:spPr bwMode="auto">
          <a:xfrm>
            <a:off x="4248117" y="4051824"/>
            <a:ext cx="347717" cy="307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0" descr="C:\Users\User\Downloads\1675535646_grizly-club-p-galochka-sinyaya-klipart-17.pn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24" t="7643" r="24990" b="19209"/>
          <a:stretch/>
        </p:blipFill>
        <p:spPr bwMode="auto">
          <a:xfrm>
            <a:off x="4267523" y="4707275"/>
            <a:ext cx="347717" cy="307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0" descr="C:\Users\User\Downloads\1675535646_grizly-club-p-galochka-sinyaya-klipart-17.pn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24" t="7643" r="24990" b="19209"/>
          <a:stretch/>
        </p:blipFill>
        <p:spPr bwMode="auto">
          <a:xfrm>
            <a:off x="4248117" y="5337058"/>
            <a:ext cx="347717" cy="307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10" descr="C:\Users\User\Downloads\1675535646_grizly-club-p-galochka-sinyaya-klipart-17.pn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24" t="7643" r="24990" b="19209"/>
          <a:stretch/>
        </p:blipFill>
        <p:spPr bwMode="auto">
          <a:xfrm>
            <a:off x="4248117" y="5709861"/>
            <a:ext cx="347717" cy="307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714738" y="1080436"/>
            <a:ext cx="1155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ВАЖНО: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6" name="Picture 12" descr="C:\Users\User\Downloads\zhazushy-emblema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80323" y="5259736"/>
            <a:ext cx="1943596" cy="107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711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278" y="-5809"/>
            <a:ext cx="12192000" cy="859393"/>
          </a:xfrm>
          <a:prstGeom prst="rect">
            <a:avLst/>
          </a:prstGeom>
          <a:solidFill>
            <a:srgbClr val="5B9BD5">
              <a:lumMod val="60000"/>
              <a:lumOff val="4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1" t="9465" r="16426" b="10274"/>
          <a:stretch/>
        </p:blipFill>
        <p:spPr bwMode="auto">
          <a:xfrm>
            <a:off x="200684" y="4645758"/>
            <a:ext cx="576064" cy="648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1980" y="99631"/>
            <a:ext cx="10988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Форма федерального статистического наблюдения № 85-К</a:t>
            </a:r>
            <a:r>
              <a:rPr lang="ru-RU" sz="2800" b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933" y="6525495"/>
            <a:ext cx="206300" cy="36632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5"/>
          <a:srcRect l="430"/>
          <a:stretch/>
        </p:blipFill>
        <p:spPr>
          <a:xfrm>
            <a:off x="156933" y="1080806"/>
            <a:ext cx="5821167" cy="326591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207437" y="4403044"/>
            <a:ext cx="59129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12 декабря 2025 года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электронном и бумажном формате </a:t>
            </a:r>
            <a:r>
              <a:rPr lang="ru-RU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</a:t>
            </a:r>
            <a:r>
              <a:rPr lang="ru-RU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85-К;</a:t>
            </a:r>
          </a:p>
          <a:p>
            <a:endParaRPr lang="ru-RU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формат  - тематические таблицы 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6096000" y="1208664"/>
            <a:ext cx="16349" cy="5083093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653578" y="3807056"/>
            <a:ext cx="5336540" cy="0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01980" y="5141708"/>
            <a:ext cx="51198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85-К по филиалам и структурным подразделениям предоставляется отдельно в том случае, если здания территориально находятся в разных населенных пунктах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392626" y="1228826"/>
            <a:ext cx="559749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</a:rPr>
              <a:t>Приказ Росстата от 31.07.2024 </a:t>
            </a:r>
          </a:p>
          <a:p>
            <a:pPr algn="ctr"/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</a:rPr>
              <a:t>№ 332 </a:t>
            </a:r>
          </a:p>
          <a:p>
            <a:pPr algn="ctr"/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</a:rPr>
              <a:t>«</a:t>
            </a:r>
            <a:r>
              <a:rPr lang="ru-RU" i="1" dirty="0">
                <a:solidFill>
                  <a:prstClr val="black"/>
                </a:solidFill>
                <a:latin typeface="Arial" panose="020B0604020202020204" pitchFamily="34" charset="0"/>
              </a:rPr>
              <a:t>Об утверждении форм федерального статистического наблюдения для организации федерального статистического наблюдения за деятельностью в сфере образования, науки и инноваций» 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97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8445</TotalTime>
  <Words>1069</Words>
  <Application>Microsoft Office PowerPoint</Application>
  <PresentationFormat>Широкоэкранный</PresentationFormat>
  <Paragraphs>84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1_Тема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Судаков</dc:creator>
  <cp:lastModifiedBy>User</cp:lastModifiedBy>
  <cp:revision>679</cp:revision>
  <cp:lastPrinted>2025-11-25T11:55:31Z</cp:lastPrinted>
  <dcterms:created xsi:type="dcterms:W3CDTF">2023-06-03T15:31:11Z</dcterms:created>
  <dcterms:modified xsi:type="dcterms:W3CDTF">2025-11-26T03:49:28Z</dcterms:modified>
</cp:coreProperties>
</file>