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1" r:id="rId3"/>
    <p:sldId id="302" r:id="rId4"/>
    <p:sldId id="292" r:id="rId5"/>
    <p:sldId id="301" r:id="rId6"/>
    <p:sldId id="296" r:id="rId7"/>
    <p:sldId id="298" r:id="rId8"/>
    <p:sldId id="272" r:id="rId9"/>
    <p:sldId id="299" r:id="rId10"/>
    <p:sldId id="295" r:id="rId11"/>
    <p:sldId id="300" r:id="rId12"/>
    <p:sldId id="303" r:id="rId13"/>
    <p:sldId id="271" r:id="rId14"/>
    <p:sldId id="304" r:id="rId15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09" autoAdjust="0"/>
  </p:normalViewPr>
  <p:slideViewPr>
    <p:cSldViewPr>
      <p:cViewPr varScale="1">
        <p:scale>
          <a:sx n="62" d="100"/>
          <a:sy n="62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71-4DA8-943A-38B2F89C5B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71-4DA8-943A-38B2F89C5B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71-4DA8-943A-38B2F89C5B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ДОУ</c:v>
                </c:pt>
                <c:pt idx="1">
                  <c:v>ОО</c:v>
                </c:pt>
                <c:pt idx="2">
                  <c:v>УДО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20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94-4649-81ED-5F1CC9A49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031694912139124"/>
          <c:y val="0.94178693406825764"/>
          <c:w val="0.31570706412499183"/>
          <c:h val="5.82130659317423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урок</c:v>
                </c:pt>
                <c:pt idx="1">
                  <c:v>урок физ.культуры</c:v>
                </c:pt>
                <c:pt idx="2">
                  <c:v>перемена</c:v>
                </c:pt>
                <c:pt idx="3">
                  <c:v>прогулка</c:v>
                </c:pt>
                <c:pt idx="4">
                  <c:v>вне занятий</c:v>
                </c:pt>
                <c:pt idx="5">
                  <c:v>ЛДП</c:v>
                </c:pt>
                <c:pt idx="6">
                  <c:v>спорт.занятия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8</c:v>
                </c:pt>
                <c:pt idx="3">
                  <c:v>3</c:v>
                </c:pt>
                <c:pt idx="4">
                  <c:v>5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4B-4BF6-9D7A-D6C0253D5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986544"/>
        <c:axId val="344989288"/>
      </c:barChart>
      <c:catAx>
        <c:axId val="34498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989288"/>
        <c:crosses val="autoZero"/>
        <c:auto val="1"/>
        <c:lblAlgn val="ctr"/>
        <c:lblOffset val="100"/>
        <c:noMultiLvlLbl val="0"/>
      </c:catAx>
      <c:valAx>
        <c:axId val="344989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98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165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BB5CF-5654-4E92-B41B-7F216A538191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038" y="6513513"/>
            <a:ext cx="431165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56AA0-EAEB-4BF1-BF30-3A22EB738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38935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487" cy="342900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7" cy="342900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53064C8F-7DCF-43DE-B16F-BDFD81386854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1"/>
            <a:ext cx="7957820" cy="3086100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3910"/>
            <a:ext cx="4310487" cy="342900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7" cy="342900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059BCFDC-9679-42BE-8238-BB262193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9688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ig.su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95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556">
              <a:defRPr/>
            </a:pPr>
            <a:r>
              <a:rPr lang="ru-RU" dirty="0" smtClean="0"/>
              <a:t>За прошедший учебный год зарегистрировано 48 н/случаев:</a:t>
            </a:r>
            <a:r>
              <a:rPr lang="ru-RU" baseline="0" dirty="0" smtClean="0"/>
              <a:t> в т.ч. в детских садах – 5, в школах – 41, УДО – 2. </a:t>
            </a:r>
            <a:endParaRPr lang="ru-RU" dirty="0" smtClean="0"/>
          </a:p>
          <a:p>
            <a:pPr defTabSz="925556">
              <a:defRPr/>
            </a:pPr>
            <a:r>
              <a:rPr lang="ru-RU" dirty="0" smtClean="0"/>
              <a:t>За 2024 год зарегистрировано 25 случаев,</a:t>
            </a:r>
            <a:r>
              <a:rPr lang="ru-RU" baseline="0" dirty="0" smtClean="0"/>
              <a:t> что значительно меньше, чем за</a:t>
            </a:r>
            <a:r>
              <a:rPr lang="ru-RU" dirty="0" smtClean="0"/>
              <a:t> аналогичный периодом 2023</a:t>
            </a:r>
            <a:r>
              <a:rPr lang="ru-RU" baseline="0" dirty="0" smtClean="0"/>
              <a:t> г. - </a:t>
            </a:r>
            <a:r>
              <a:rPr lang="ru-RU" dirty="0" smtClean="0"/>
              <a:t>31</a:t>
            </a:r>
            <a:r>
              <a:rPr lang="ru-RU" baseline="0" dirty="0" smtClean="0"/>
              <a:t> несчастный случай.</a:t>
            </a:r>
          </a:p>
          <a:p>
            <a:pPr defTabSz="925556">
              <a:defRPr/>
            </a:pPr>
            <a:r>
              <a:rPr lang="ru-RU" dirty="0" smtClean="0"/>
              <a:t>Основная мера предупреждения травм в школе — это привитие учащимся дисциплинированного поведения и умения предвидеть возможные последствия своих действий.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90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летний период проведено несколько профилактических мероприятий, направленных на безопасность детей, когда дети большую часть проводят одни и остаются без присмотра родителей.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Так, с начала года на территории края произошло 47 происшествий, в том числе, погибли 35 человек, в том числе 7 детей, спасено 14 человек, из которых спасено 6 детей. "Основные причины гибели детей– не умение ребенка плавать и оставление без присмотра взрослыми.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12.08.2024 на территории края произошло 2 247 пожаров, на которых погибло 107 человек, в том числе 5 детей, травмировано 138 человек, из которых 17 дети.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19 августа стартовал Месячник безопасности детей с целью повышения уровня безопасности детей в начале учебного года, восстановления после школьных каникул навыков безопасного поведения на дорогах, в транспорте и в быту, а также адекватных действий при угрозе возникновения пожара и других чрезвычайных ситуаций.</a:t>
            </a:r>
          </a:p>
          <a:p>
            <a:pPr defTabSz="92555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297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556">
              <a:defRPr/>
            </a:pPr>
            <a:r>
              <a:rPr lang="ru-RU" dirty="0" smtClean="0"/>
              <a:t>В связи с произошедшими трагическими событиями, связанными с гибелью несовершеннолетних обучающихся Пермского края при сопровождении их педагогом как частным лицом, Министерство образования и науки Пермского края сообщает о необходимости проведения разъяснительной работы с педагогами образовательных организаций, а также родителями обучающихся о недопустимости сопровождения несовершеннолетних педагогом как частным лицом. Экскурсионные, развлекательные, спортивные и иные культурно- массовые мероприятия группы несовершеннолетних обучающихся возможны только в составе организованной группы при наличии специально назначенного лица, осуществляющего сопровождение обучающихся на основании приказа руководителя образовательной организации, при соблюдении требований действующего законодательства</a:t>
            </a:r>
          </a:p>
          <a:p>
            <a:pPr defTabSz="925556">
              <a:defRPr/>
            </a:pPr>
            <a:r>
              <a:rPr lang="ru-RU" dirty="0" smtClean="0"/>
              <a:t>При нахождении в пути следования менее 1 дня питание</a:t>
            </a:r>
            <a:r>
              <a:rPr lang="ru-RU" baseline="0" dirty="0" smtClean="0"/>
              <a:t> детей осуществляется с гигиеническими нормативами (п.4.3. СП 2.4.3648-20)</a:t>
            </a:r>
            <a:r>
              <a:rPr lang="ru-RU" dirty="0" smtClean="0"/>
              <a:t>.</a:t>
            </a:r>
          </a:p>
          <a:p>
            <a:pPr defTabSz="925556">
              <a:defRPr/>
            </a:pPr>
            <a:r>
              <a:rPr lang="ru-RU" dirty="0" smtClean="0"/>
              <a:t>Виды и масса продуктов при формировании «сухого пайка» изложены</a:t>
            </a:r>
            <a:r>
              <a:rPr lang="ru-RU" baseline="0" dirty="0" smtClean="0"/>
              <a:t> в таблице 6.20 СанПиН 1.2.3685-21 «Гигиенические нормативы и требования к обеспечению безопасности и (или) безвредности для человека фактора среды обитания»</a:t>
            </a:r>
          </a:p>
          <a:p>
            <a:pPr defTabSz="925556">
              <a:defRPr/>
            </a:pPr>
            <a:r>
              <a:rPr lang="ru-RU" dirty="0" smtClean="0"/>
              <a:t>Своевременно направлять уведомления, независимо каким транспортом направляете группы детей, в т.ч. Управление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53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32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55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66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Грипп остается одним из самых тяжелых вирусных заболеваний, которое передается воздушно-капельным путем. В прошедшем эпидемическом сезоне в Пермском крае подъем заболеваемости гриппом и ОРВИ отмечался с 49 недели (начало декабря), пик заболеваемости зарегистрирован на 4 неделе 2024 года.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целью предупреждения рисков распространения инфекционных заболеваний, связанных с формированием организованных детских коллективов в период начала нового 2024 - 2025 учебного года необходимо провести дополнительные противоэпидемические мероприятия, в том числе: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Обеспечить подготовку организации к работе в осенне-зимний период. Актуализировать графики проветривания, инструкции в кабинетах и помещениях пищеблока;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Принять меры по увеличению охвата прививками против гриппа работников– не менее 75% лиц, наиболее эффективной мерой профилактики респираторных инфекций является вакцинация против гриппа (в соответствии с ФЗ РФ от 17.09.98 N 157-ФЗ «Об иммунопрофилактике инфекционных болезней», Национальным календарем прививок, утвержденных приказом Минздрава России от 06.12.2021 № 1122н для педагогических работников является обязательной.  Согласно ФЗ N 157-ФЗ в соответствии с п. 2 ст. 5 отсутствие профилактических прививок влечет отказ в приеме на работы или отстранение граждан от работ.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19.08.2024 началась вакцинация против гриппа в Кунгурских поликлиниках. Оказывать содействие медицинской организации в проведении в осенний период мероприятий по иммунизации против гриппа.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Обеспечить своевременное введение противоэпидемических мероприятий в период подъема заболеваемости гриппом, ОРВИ и новой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инфекцией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-19);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Провести обучение персонала мерам профилактики гриппа и других ОРВИ. Организовать информационную кампанию о мерах профилактики сезонных заболеваний с размещением материалов.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1 сентября 2024 г вступят в силу изменения в национальный календарь прививок. Срок действия национального календаря прививок ограничен 1 сентября 2030 г. Начиная с сентября 2024 года обязательная вакцинация от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SARS-CoV-2 проводиться не будет 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уязвимых категорий граждан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изменениям, обязательной вакцинации против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инфекции, вызываемой вирусом SARS-CoV-2, будут подлежать следующие категории граждан: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лица старше 18 лет, ранее не болевшие и/или не привитые против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инфекции, вызываемой вирусом SARS-CoV-2;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лица в возрасте 60 лет и старше;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лица с хроническими заболеваниями, в том числе с заболеваниями бронхолегочной системы, туберкулезом, сердечно-сосудистыми заболеваниями, сахарным диабетом и ожирением;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лица с первичными или вторичными иммунодефицитами, в том числе ВИЧ-инфекцией, аутоиммунными заболеваниями, онкологическими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онкогематологическими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заболеваниями.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в приказе указано, что ревакцинация может проводиться не ранее чем через год после предыдущей вакцинации.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81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6 месяцев 2024 г. в Пермском крае зарегистрировано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случаев энтеровирусной инфекции. В июле в Пермском крае начался сезонный подъем заболеваемости, так с 1 по 28 июля зарегистрировано 46 случаев ЭВИ, в т.ч. в Кунгурском округе – 1. Преобладает воздушно-капельный путь передачи. Признаки заболеваний: Заболевание имеет острое начало с повышением температуры тела до 40 °С. 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симптомы: дискомфорт в животе; слабость; головные боли появление в 1-2 сутки на покрасневшей слизистой оболочке нёбных дужек мелких сероватых пузырьков, которые через несколько дней лопаются, оставляя после себя эрозии с серо-белым дном и каймой гиперемии (покраснения); умеренная боль при глотании; увеличение шейных лимфоузлов.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Основными мерами профилактики, являются санитарно-гигиенические мероприятия: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Необходимо проводить ежедневные медицинские осмотры при приеме детей, наблюдение за контактными детьми с осмотром кожи, слизистой зева, с измерением температуры тела.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Обеспечить достаточным количеством термометров и шпателей на каждого ребенка карантинной группы.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Усилить контроль за соблюдением детьми и сотрудниками правил личной гигиены, питьевого режима.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Усилить контроль за организацией питания детей, соблюдением требований санитарных норм и правил при приготовлении и раздаче пищи.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Запретить употреблять воду из питьевых фонтанчиков.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Мыть руки с мылом пред каждым приемом пищи, после каждого посещения туалета и прогулки на улице.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Проводить карантинные мероприятия при появлении первых случаев заболевания в детских коллективах в течении 10 дней.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Прекратить прием в карантинную группу новых детей, перевод детей и персонала из группы в группу в период наблюдения.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Запретить проведение организационных детских мероприятий в случаях массового распространения заболевания.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Дезинфекционные мероприятия в очагах проводить </a:t>
            </a:r>
            <a:r>
              <a:rPr lang="ru-RU" sz="105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вирулицидными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средствами, как при гепатите А, разрешёнными на территории России дезинфекционными средствами (согласно методических рекомендаций к препарату).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0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556">
              <a:defRPr/>
            </a:pPr>
            <a:r>
              <a:rPr lang="ru-RU" baseline="0" dirty="0" smtClean="0"/>
              <a:t>За 6 месяцев 2024 года в Кунгурском МО зарегистрировано 169 случаев заболевания острыми кишечными инфекциями. вызванными </a:t>
            </a:r>
            <a:r>
              <a:rPr lang="ru-RU" baseline="0" dirty="0" err="1" smtClean="0"/>
              <a:t>ротавирусами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норовирусами</a:t>
            </a:r>
            <a:r>
              <a:rPr lang="ru-RU" baseline="0" dirty="0" smtClean="0"/>
              <a:t>, В группе риска заболевших ОКИ  находятся дети 1-2 лет, дети до года, а также организованные  3-6 лет.</a:t>
            </a:r>
          </a:p>
          <a:p>
            <a:pPr defTabSz="925556">
              <a:defRPr/>
            </a:pPr>
            <a:r>
              <a:rPr lang="ru-RU" baseline="0" dirty="0" smtClean="0"/>
              <a:t>Кроме этого, зарегистрировано 14 случаев сальмонеллеза, в основном – это взрослое население. Случаи не связаны с местами работы и обучения. Заболевание связано с употреблением в пищу яиц и мяса из домашних хозяйств.</a:t>
            </a:r>
          </a:p>
          <a:p>
            <a:pPr defTabSz="925556">
              <a:defRPr/>
            </a:pPr>
            <a:r>
              <a:rPr lang="ru-RU" baseline="0" dirty="0" smtClean="0"/>
              <a:t>В целях недопущения вспышечной заболеваемости ОКИ среди воспитанников, учащихся и сотрудников организованных детских коллективов необходимо:</a:t>
            </a:r>
          </a:p>
          <a:p>
            <a:pPr defTabSz="925556">
              <a:defRPr/>
            </a:pPr>
            <a:r>
              <a:rPr lang="ru-RU" baseline="0" dirty="0" smtClean="0"/>
              <a:t>	обеспечить организацию питания в образовательных учреждениях сотрудниками, прошедшими медицинское освидетельствование (за 3 дня до начала мероприятия), в т.ч. обследование на носительство наиболее распространенных возбудителей острой кишечной инфекцией вирусной природы (ОКИ-</a:t>
            </a:r>
            <a:r>
              <a:rPr lang="ru-RU" baseline="0" dirty="0" err="1" smtClean="0"/>
              <a:t>скрин</a:t>
            </a:r>
            <a:r>
              <a:rPr lang="ru-RU" baseline="0" dirty="0" smtClean="0"/>
              <a:t>), вакцинированных в соответствии с Национальным календарем профилактических прививок согласно Приложению 1, имеющих гигиеническое обучение и прошедших аттестацию;</a:t>
            </a:r>
          </a:p>
          <a:p>
            <a:pPr defTabSz="925556">
              <a:defRPr/>
            </a:pPr>
            <a:r>
              <a:rPr lang="ru-RU" baseline="0" dirty="0" smtClean="0"/>
              <a:t>	обеспечить проведение генеральной уборки всех помещений пищеблоков с использованием дезинфицирующих средств, разрешенных к применению в детских учреждениях, по режиму дезинфекции при вирусных инфекциях;</a:t>
            </a:r>
          </a:p>
          <a:p>
            <a:pPr defTabSz="925556">
              <a:defRPr/>
            </a:pPr>
            <a:r>
              <a:rPr lang="ru-RU" baseline="0" dirty="0" smtClean="0"/>
              <a:t>	организовать инструктаж сотрудников по вопросам профилактики ОКИ, о соблюдении правил личной гигиены;</a:t>
            </a:r>
          </a:p>
          <a:p>
            <a:pPr defTabSz="925556">
              <a:defRPr/>
            </a:pPr>
            <a:r>
              <a:rPr lang="ru-RU" baseline="0" dirty="0" smtClean="0"/>
              <a:t>	организовать выявление больных при проведении утреннего фильтра приема детей;</a:t>
            </a:r>
          </a:p>
          <a:p>
            <a:pPr defTabSz="925556">
              <a:defRPr/>
            </a:pPr>
            <a:r>
              <a:rPr lang="ru-RU" baseline="0" dirty="0" smtClean="0"/>
              <a:t>	своевременно отстранять от работы лиц с клиническими проявлениями острых инфекционных заболеваний;</a:t>
            </a:r>
          </a:p>
          <a:p>
            <a:pPr defTabSz="925556">
              <a:defRPr/>
            </a:pPr>
            <a:r>
              <a:rPr lang="ru-RU" baseline="0" dirty="0" smtClean="0"/>
              <a:t>	обеспечить контроль за наличием документов, подтверждающих происхождение, качество и безопасность продуктов питания, с соблюдением условий для хранения скоропортящихся продуктов, наличием и исправностью технологического оборудования.</a:t>
            </a:r>
          </a:p>
          <a:p>
            <a:pPr defTabSz="925556"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38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556">
              <a:defRPr/>
            </a:pPr>
            <a:r>
              <a:rPr lang="ru-RU" baseline="0" dirty="0" smtClean="0"/>
              <a:t>С начала 2024 года в Кунгурском муниципальном округе зарегистрировано 7 случаев корью, из них: 100% - у не привитых или не имеющих сведения о прививках. Основной причиной неблагополучия является снижение охватов плановой иммунизации против кори детей и взрослых, рост числа отказов от прививок, недостаточный охват профилактическими прививками против кори сотрудников образовательных организаций, относящихся к группе риска.</a:t>
            </a:r>
          </a:p>
          <a:p>
            <a:pPr defTabSz="925556">
              <a:defRPr/>
            </a:pPr>
            <a:r>
              <a:rPr lang="ru-RU" baseline="0" dirty="0" smtClean="0"/>
              <a:t>В целях предупреждения распространения коревой инфекции просим:</a:t>
            </a:r>
          </a:p>
          <a:p>
            <a:pPr defTabSz="925556">
              <a:defRPr/>
            </a:pPr>
            <a:r>
              <a:rPr lang="ru-RU" baseline="0" dirty="0" smtClean="0"/>
              <a:t>организовать проведение информирования сотрудников образовательных организаций о необходимости иммунопрофилактики кори с последующим размещением материалов по профилактике кори на доступных информационных площадках;</a:t>
            </a:r>
          </a:p>
          <a:p>
            <a:pPr defTabSz="925556">
              <a:defRPr/>
            </a:pPr>
            <a:r>
              <a:rPr lang="ru-RU" baseline="0" dirty="0" smtClean="0"/>
              <a:t>усилить контроль за наличием у работников образовательных организаций, а также работников, предоставляющих услуги по уборке помещений, охраны, питания и др., сведений об иммунном статусе по кори. Иметь списки на всех сотрудников до 55 лет и после.</a:t>
            </a:r>
          </a:p>
          <a:p>
            <a:pPr defTabSz="925556">
              <a:defRPr/>
            </a:pPr>
            <a:r>
              <a:rPr lang="ru-RU" baseline="0" dirty="0" smtClean="0"/>
              <a:t>о наличии указанных лиц профилактических прививок против кори в соответствии Национальным календарем прививок, либо данных серологического обследования состояния иммунитета к вирусу кори, сведений о перенесенном заболевании, либо о медицинском отводе от прививки, подтвержденное медицинским заключением (абсолютное противопоказание к проведению прививки);</a:t>
            </a:r>
          </a:p>
          <a:p>
            <a:pPr defTabSz="925556">
              <a:defRPr/>
            </a:pPr>
            <a:r>
              <a:rPr lang="ru-RU" baseline="0" dirty="0" smtClean="0"/>
              <a:t>принять меры к не допуску к посещению образовательной организации воспитанников, учащихся, сотрудников с признаками острых респираторных вирусных инфекций и сыпью.</a:t>
            </a:r>
          </a:p>
          <a:p>
            <a:pPr defTabSz="925556"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27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 smtClean="0">
                <a:latin typeface="+mj-lt"/>
              </a:rPr>
              <a:t>В рамках национального проекта «Демография», с целью мотивации граждан к здоровому образу жизни проводятся </a:t>
            </a:r>
            <a:r>
              <a:rPr lang="ru-RU" sz="1050" dirty="0" smtClean="0">
                <a:solidFill>
                  <a:srgbClr val="000000"/>
                </a:solidFill>
                <a:latin typeface="+mj-lt"/>
              </a:rPr>
              <a:t>тематические недели по профилактике заболеваний и поддержке ЗОЖ.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 smtClean="0">
                <a:solidFill>
                  <a:srgbClr val="000000"/>
                </a:solidFill>
                <a:latin typeface="+mj-lt"/>
              </a:rPr>
              <a:t>В соответствии с Календарным планом основных мероприятий по проведению Года семьи</a:t>
            </a:r>
            <a:r>
              <a:rPr lang="ru-RU" sz="1050" baseline="0" dirty="0" smtClean="0">
                <a:solidFill>
                  <a:srgbClr val="000000"/>
                </a:solidFill>
                <a:latin typeface="+mj-lt"/>
              </a:rPr>
              <a:t> организовать информационную кампанию по продвижению мероприятий и реализацию тематических мероприятий на объектах. </a:t>
            </a:r>
            <a:endParaRPr lang="ru-RU" sz="1050" dirty="0" smtClean="0">
              <a:latin typeface="+mj-lt"/>
            </a:endParaRPr>
          </a:p>
          <a:p>
            <a:pPr defTabSz="925556">
              <a:defRPr/>
            </a:pPr>
            <a:endParaRPr lang="ru-RU" sz="1050" dirty="0" smtClean="0"/>
          </a:p>
          <a:p>
            <a:pPr defTabSz="925556">
              <a:defRPr/>
            </a:pPr>
            <a:r>
              <a:rPr lang="ru-RU" sz="1050" dirty="0" smtClean="0"/>
              <a:t>*Министерство здравоохранения Российской Федерации информирует о запуске Официального Интернет-портала Минздрава России о Вашем здоровье Takzdorovo.ru</a:t>
            </a:r>
          </a:p>
          <a:p>
            <a:pPr defTabSz="925556">
              <a:defRPr/>
            </a:pPr>
            <a:r>
              <a:rPr lang="ru-RU" sz="1050" dirty="0" smtClean="0"/>
              <a:t>На сайте размещены советы и рекомендации для здорового образа жизни, профилактики различных заболеваний и поддержания общего благополучия, а также:</a:t>
            </a:r>
          </a:p>
          <a:p>
            <a:pPr defTabSz="925556">
              <a:defRPr/>
            </a:pPr>
            <a:r>
              <a:rPr lang="ru-RU" sz="1050" dirty="0" smtClean="0"/>
              <a:t>-последние открытия и тенденции, представленные лидерами в области медицины;</a:t>
            </a:r>
          </a:p>
          <a:p>
            <a:pPr defTabSz="925556">
              <a:defRPr/>
            </a:pPr>
            <a:r>
              <a:rPr lang="ru-RU" sz="1050" dirty="0" smtClean="0"/>
              <a:t>-актуальные исследования, клинические испытания, новые методы диагностики и лечения различных заболеваний;</a:t>
            </a:r>
          </a:p>
          <a:p>
            <a:pPr defTabSz="925556">
              <a:defRPr/>
            </a:pPr>
            <a:r>
              <a:rPr lang="ru-RU" sz="1050" dirty="0" smtClean="0"/>
              <a:t>-новейшие достижения и тенденции в области здравоохранения.</a:t>
            </a:r>
          </a:p>
          <a:p>
            <a:pPr defTabSz="925556">
              <a:defRPr/>
            </a:pPr>
            <a:endParaRPr lang="ru-RU" sz="1050" dirty="0" smtClean="0"/>
          </a:p>
          <a:p>
            <a:pPr defTabSz="925556">
              <a:defRPr/>
            </a:pPr>
            <a:r>
              <a:rPr lang="ru-RU" sz="1050" dirty="0" smtClean="0"/>
              <a:t>Информационная кампания по охране репродуктивного здоровья</a:t>
            </a:r>
          </a:p>
          <a:p>
            <a:pPr defTabSz="925556">
              <a:defRPr/>
            </a:pPr>
            <a:r>
              <a:rPr lang="ru-RU" sz="1050" dirty="0" smtClean="0"/>
              <a:t>ГБУЗ Пермского края «Центр общественного здоровья и медицинской профилактики» подготовил материалы в рамках информационной кампании по охране репродуктивного здоровья, согласно которого сформирована подборка тематических информационных материалов. На сайте размещена необходимая информация по повышению грамотности населения в вопросах здоровья, профилактики заболеваний и формированию здорового образа жизни.</a:t>
            </a:r>
          </a:p>
          <a:p>
            <a:pPr defTabSz="925556">
              <a:defRPr/>
            </a:pPr>
            <a:endParaRPr lang="ru-RU" sz="1050" dirty="0" smtClean="0"/>
          </a:p>
          <a:p>
            <a:pPr defTabSz="925556">
              <a:defRPr/>
            </a:pPr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31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21.08.2024 диспансеризацию прошли 974 работника, что составляет 47%.</a:t>
            </a:r>
          </a:p>
          <a:p>
            <a:r>
              <a:rPr lang="ru-RU" dirty="0" smtClean="0"/>
              <a:t>Периодичность диспансеризации 1 раз в три года в возрасте от 18 до 39 лет включительно, ежегодно в возрасте 40 лет и старше. Некоторые группы граждан, указанные в подпункте 2 (а—г) пункта 5 приказа, проходят диспансеризацию ежегодно, независимо от возраста.</a:t>
            </a:r>
          </a:p>
          <a:p>
            <a:r>
              <a:rPr lang="ru-RU" dirty="0" smtClean="0"/>
              <a:t>В этом году выделены две основные цели диспансеризации:</a:t>
            </a:r>
          </a:p>
          <a:p>
            <a:r>
              <a:rPr lang="ru-RU" dirty="0" smtClean="0"/>
              <a:t>* Раннее выявление болезней системы кровообращения (в первую очередь ишемической болезни сердца и цереброваскулярных заболеваний), злокачественных новообразований, сахарного диабета, хронических болезней легких. То есть, тех хронических неинфекционных заболеваний, которые чаще всего приводят к инвалидности и преждевременной смертности населения нашей страны.</a:t>
            </a:r>
          </a:p>
          <a:p>
            <a:r>
              <a:rPr lang="ru-RU" dirty="0" smtClean="0"/>
              <a:t>* Выявление и коррекция основных факторов риска этих заболеваний. А именно – высокого артериального давления, повышенного уровня холестерина и глюкозы в крови, курения и пагубного потребления алкоголя, нерационального питания, низкой физической активности, избыточной массы тела.</a:t>
            </a:r>
          </a:p>
          <a:p>
            <a:r>
              <a:rPr lang="ru-RU" dirty="0" smtClean="0"/>
              <a:t>Для переболевших </a:t>
            </a:r>
            <a:r>
              <a:rPr lang="ru-RU" dirty="0" err="1" smtClean="0"/>
              <a:t>коронавирусом</a:t>
            </a:r>
            <a:r>
              <a:rPr lang="ru-RU" dirty="0" smtClean="0"/>
              <a:t> утверждена специальная углубленная программа бесплатной диспансеризации на 2021-2023 </a:t>
            </a:r>
            <a:r>
              <a:rPr lang="ru-RU" dirty="0" err="1" smtClean="0"/>
              <a:t>гг</a:t>
            </a:r>
            <a:r>
              <a:rPr lang="ru-RU" dirty="0" smtClean="0"/>
              <a:t> (Постановление Правительства РФ от 18.06.2021 №927).</a:t>
            </a:r>
          </a:p>
          <a:p>
            <a:r>
              <a:rPr lang="ru-RU" dirty="0" smtClean="0"/>
              <a:t>На такую расширенную версию имеют право те, кому диспансеризация и так положена в 2024-м по году рождения, и все граждане старше 40 лет, переболевшие </a:t>
            </a:r>
            <a:r>
              <a:rPr lang="ru-RU" dirty="0" err="1" smtClean="0"/>
              <a:t>коронавирусом</a:t>
            </a:r>
            <a:r>
              <a:rPr lang="ru-RU" dirty="0" smtClean="0"/>
              <a:t>. 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248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/>
              <a:t>В рамках национального</a:t>
            </a:r>
            <a:r>
              <a:rPr lang="ru-RU" sz="1000" baseline="0" dirty="0" smtClean="0"/>
              <a:t> проекта </a:t>
            </a:r>
            <a:r>
              <a:rPr lang="ru-RU" sz="1000" dirty="0" smtClean="0"/>
              <a:t>«Демография» </a:t>
            </a:r>
            <a:r>
              <a:rPr lang="ru-RU" sz="1000" dirty="0" err="1" smtClean="0"/>
              <a:t>Роспотребнадзором</a:t>
            </a:r>
            <a:r>
              <a:rPr lang="ru-RU" sz="1000" dirty="0" smtClean="0"/>
              <a:t> подготовлены санитарно-просветительские программы «Основы здорового питания» для детей дошкольного и школьного возраста, родительского контроля.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/>
              <a:t>Обучение организовано специалистами ФБУН «Новосибирский научно-исследовательский институт гигиены» Федеральной службы по надзору в сфере защиты прав потребителей и благополучия человека (</a:t>
            </a:r>
            <a:r>
              <a:rPr lang="ru-RU" sz="1000" dirty="0" err="1" smtClean="0"/>
              <a:t>Роспотребнадзор</a:t>
            </a:r>
            <a:r>
              <a:rPr lang="ru-RU" sz="1000" dirty="0" smtClean="0"/>
              <a:t>)  путем транслирования видеоматериалов о здоровом питании на интерактивных экранах. Для прохождения обучающей программы необходимо пройти на официальный сайт ФБУН «Новосибирский научно-исследовательский институт гигиены» https://www.niig.su. Программа включает три логически взаимосвязанных блока, изложение которых предусматривает работу по формированию у детей основных поведенческих навыков, направленных на здоровое питание и профилактику нарушений здоровья, обусловленных нездоровым питанием и нарушениями правил личной гигиены; создание благоприятных условий для реализации принципов здорового питания в дошкольной организации и домашних условиях. </a:t>
            </a:r>
          </a:p>
          <a:p>
            <a:pPr marL="0" marR="0" indent="0" algn="l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/>
              <a:t>Педагоги образовательных организаций, а также родителям необходимо </a:t>
            </a:r>
            <a:r>
              <a:rPr lang="ru-RU" sz="1000" dirty="0" smtClean="0">
                <a:solidFill>
                  <a:srgbClr val="FF0000"/>
                </a:solidFill>
              </a:rPr>
              <a:t>ежегодно</a:t>
            </a:r>
            <a:r>
              <a:rPr lang="ru-RU" sz="1000" dirty="0" smtClean="0"/>
              <a:t> проходить обучение по программе «Основы здорового питания» в разделе Обучение по санитарно-просветительским программам» </a:t>
            </a:r>
            <a:r>
              <a:rPr lang="en-US" sz="1000" dirty="0" smtClean="0">
                <a:hlinkClick r:id="rId3"/>
              </a:rPr>
              <a:t>www.niig.su</a:t>
            </a:r>
            <a:r>
              <a:rPr lang="ru-RU" sz="1000" dirty="0" smtClean="0"/>
              <a:t>. </a:t>
            </a:r>
          </a:p>
          <a:p>
            <a:pPr defTabSz="925556">
              <a:defRPr/>
            </a:pPr>
            <a:r>
              <a:rPr lang="ru-RU" sz="1000" dirty="0" smtClean="0"/>
              <a:t>По информации Центрального территориального отдела Управления </a:t>
            </a:r>
            <a:r>
              <a:rPr lang="ru-RU" sz="1000" dirty="0" err="1" smtClean="0"/>
              <a:t>Роспотребнадзора</a:t>
            </a:r>
            <a:r>
              <a:rPr lang="ru-RU" sz="1000" dirty="0" smtClean="0"/>
              <a:t> по Пермскому краю за 6 мес.</a:t>
            </a:r>
            <a:r>
              <a:rPr lang="ru-RU" sz="1000" baseline="0" dirty="0" smtClean="0"/>
              <a:t> 2024 года </a:t>
            </a:r>
            <a:r>
              <a:rPr lang="ru-RU" sz="1000" dirty="0" smtClean="0"/>
              <a:t>к обучению населения по санитарно-просветительским программам «Основы здорового питания» приступили 13 школ, 503 зарегистрировавшихся, из них 307 завершивших;</a:t>
            </a:r>
            <a:r>
              <a:rPr lang="ru-RU" sz="1000" baseline="0" dirty="0" smtClean="0"/>
              <a:t> 6 детских садов – из 23 зарегистрировавших – завершили обучение. По программе «Родительский контроль» - приступили 5 школ, из 17 зарегистрировавших – 12 прошли обучение.</a:t>
            </a:r>
          </a:p>
          <a:p>
            <a:pPr defTabSz="925556">
              <a:defRPr/>
            </a:pPr>
            <a:r>
              <a:rPr lang="ru-RU" sz="1000" baseline="0" dirty="0" smtClean="0"/>
              <a:t>Не все образовательные организации проходят обучение по вопросам здорового питания для детей дошкольного и школьного возраста; низкий охват обученных детей дошкольного возраста и по программе «Родительский контроль».</a:t>
            </a:r>
          </a:p>
          <a:p>
            <a:pPr defTabSz="925556">
              <a:defRPr/>
            </a:pPr>
            <a:r>
              <a:rPr lang="ru-RU" sz="1000" baseline="0" dirty="0" smtClean="0"/>
              <a:t>Просим активизировать работу  по участию в обучении  санитарно-просветительским программам «Основы здорового питания» не менее 840 детей и взрослых. 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90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С 19 мая 2021 г. началось размещение файлов ежедневного меню горячего питания на сайтах общеобразовательных организаций (Письмо Министерства Просвещения Российской Федерации №ГД-1158/01 от 17.05.2021 "О размещении меню»).</a:t>
            </a:r>
          </a:p>
          <a:p>
            <a:r>
              <a:rPr lang="ru-RU" baseline="0" dirty="0" smtClean="0"/>
              <a:t>Во исполнение требований Министерства просвещения РФ, указанных в письме № АК-1153/10 от 23.08.2022г. в разделе «Питание», пункта 4 протокола заседания Оперативного штаба Министерства просвещения Российской Федерации по горячему питанию от 5 августа 2022 года, необходимо заполнять данные по критериям рейтинга общественной оценки школьного питания в файле «findex.xlsx».</a:t>
            </a:r>
          </a:p>
          <a:p>
            <a:r>
              <a:rPr lang="ru-RU" baseline="0" dirty="0" smtClean="0"/>
              <a:t>С целью автоматизированного мониторинга соблюдения типовых меню питания младших классов в фактических меню питания. Электронные таблицы типовых меню, календарей питания и фактических меню используются для автоматической сверки фактических и типовых меню, для выявления расхождений. При изменении типового меню (после его утверждения) в бланк «Типового меню» вносят соответствующие изменения с последующим размещением. Для сопоставления дней типового меню при анализе фактических меню заполняется бланк</a:t>
            </a:r>
          </a:p>
          <a:p>
            <a:r>
              <a:rPr lang="ru-RU" baseline="0" dirty="0" smtClean="0"/>
              <a:t>«Календаря питания», также публикуемый в подкаталоге </a:t>
            </a:r>
            <a:r>
              <a:rPr lang="ru-RU" baseline="0" dirty="0" err="1" smtClean="0"/>
              <a:t>food</a:t>
            </a:r>
            <a:r>
              <a:rPr lang="ru-RU" baseline="0" dirty="0" smtClean="0"/>
              <a:t> школьного сайта. </a:t>
            </a:r>
          </a:p>
          <a:p>
            <a:r>
              <a:rPr lang="ru-RU" baseline="0" dirty="0" smtClean="0"/>
              <a:t>Адрес технической поддержки ФЦМПО: </a:t>
            </a:r>
            <a:r>
              <a:rPr lang="ru-RU" baseline="0" dirty="0" err="1" smtClean="0"/>
              <a:t>Телеграм</a:t>
            </a:r>
            <a:r>
              <a:rPr lang="ru-RU" baseline="0" dirty="0" smtClean="0"/>
              <a:t>-чат https://t.me/+4zdUFO4mbDAxNjli</a:t>
            </a:r>
          </a:p>
          <a:p>
            <a:r>
              <a:rPr lang="ru-RU" baseline="0" dirty="0" smtClean="0"/>
              <a:t>Стоимость питания для 1-4 классов составляет – 96,26 руб., для 5-11 </a:t>
            </a:r>
            <a:r>
              <a:rPr lang="ru-RU" baseline="0" dirty="0" err="1" smtClean="0"/>
              <a:t>класов</a:t>
            </a:r>
            <a:r>
              <a:rPr lang="ru-RU" baseline="0" dirty="0" smtClean="0"/>
              <a:t> 107,93 руб.</a:t>
            </a:r>
          </a:p>
          <a:p>
            <a:r>
              <a:rPr lang="ru-RU" baseline="0" dirty="0" smtClean="0"/>
              <a:t>Результаты родительского контроля необходимо размещать </a:t>
            </a:r>
          </a:p>
          <a:p>
            <a:r>
              <a:rPr lang="ru-RU" baseline="0" dirty="0" smtClean="0"/>
              <a:t>на официальных сайтах образовательных организаций с целью формирования </a:t>
            </a:r>
          </a:p>
          <a:p>
            <a:r>
              <a:rPr lang="ru-RU" baseline="0" dirty="0" smtClean="0"/>
              <a:t>на их основе предложений для принятия решений по улучшению качества питания в образовательных организациях.</a:t>
            </a:r>
          </a:p>
          <a:p>
            <a:r>
              <a:rPr lang="ru-RU" baseline="0" dirty="0" smtClean="0"/>
              <a:t>Организация родительского контроля может осуществляться в форме анкетирования родителей и детей и участии в работе общешкольной комиссии.</a:t>
            </a:r>
          </a:p>
          <a:p>
            <a:r>
              <a:rPr lang="ru-RU" baseline="0" dirty="0" smtClean="0"/>
              <a:t>С целью усиления роли родительского контроля с 1 сентября 2024 г., необходимо разработать и утвердить график проверок </a:t>
            </a:r>
          </a:p>
          <a:p>
            <a:r>
              <a:rPr lang="ru-RU" baseline="0" dirty="0" smtClean="0"/>
              <a:t>(с указанием формы проведения) организации питания с участием родительской общественности в течение 2024-2025 учебного года.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0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434A-29F3-457A-AFAA-FD5F548F579C}" type="datetime1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8312-0646-4679-9D57-1A948CB7DD05}" type="datetime1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6909-F917-4DAA-BF3E-C4AFE18320F0}" type="datetime1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0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527F-0791-4CF6-92B3-B6649D2FEB31}" type="datetime1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209-9C28-41C7-8AD4-349A128114AD}" type="datetime1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7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2E11-DB26-45BD-A2F5-934BE508D7BE}" type="datetime1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A7EA-B7BE-448D-95C5-10646937B7A7}" type="datetime1">
              <a:rPr lang="ru-RU" smtClean="0"/>
              <a:t>20.08.2024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4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6623-ED1B-442F-8BF1-9C4B5720619F}" type="datetime1">
              <a:rPr lang="ru-RU" smtClean="0"/>
              <a:t>20.08.2024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3765-3824-4664-AE53-0A58B8FD5F9D}" type="datetime1">
              <a:rPr lang="ru-RU" smtClean="0"/>
              <a:t>20.08.2024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3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C693-55E8-41CC-A49F-4EC52A97BB01}" type="datetime1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6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3D3E-2F69-4638-AAF1-B6E82165841C}" type="datetime1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7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28C08-1F67-43A8-B5B8-9EF7D404FBAF}" type="datetime1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50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disk.yandex.ru/i/Vjj24w0FtN3pxQ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sk.yandex.ru/d/Zl8z4efW1oSz0w" TargetMode="External"/><Relationship Id="rId5" Type="http://schemas.openxmlformats.org/officeDocument/2006/relationships/hyperlink" Target="https://disk.yandex.ru/i/wJdCFaXyeLLERA" TargetMode="External"/><Relationship Id="rId4" Type="http://schemas.openxmlformats.org/officeDocument/2006/relationships/hyperlink" Target="https://disk.yandex.ru/i/yoHN2CEmsr0zc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sk.yandex.ru/i/Vjj24w0FtN3pxQ" TargetMode="External"/><Relationship Id="rId5" Type="http://schemas.openxmlformats.org/officeDocument/2006/relationships/hyperlink" Target="https://disk.yandex.ru/d/_XqcnHsouib5jg" TargetMode="External"/><Relationship Id="rId4" Type="http://schemas.openxmlformats.org/officeDocument/2006/relationships/hyperlink" Target="http://59.rospotrebnadzor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i/wJdCFaXyeLLER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i/yoHN2CEmsr0zc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hyperlink" Target="https://cloud.mail.ru/public/1oLC/UtxBz3bn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JHry8OzIivY" TargetMode="External"/><Relationship Id="rId5" Type="http://schemas.openxmlformats.org/officeDocument/2006/relationships/hyperlink" Target="http://disk.yandex.ru/JwQiQAwFimDMig" TargetMode="External"/><Relationship Id="rId4" Type="http://schemas.openxmlformats.org/officeDocument/2006/relationships/hyperlink" Target="https://www.niig.s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://&#1084;&#1086;&#1085;&#1080;&#1090;&#1086;&#1088;&#1080;&#1085;&#1075;&#1087;&#1080;&#1090;&#1072;&#1085;&#1080;&#1077;.&#1088;&#1092;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648072" cy="115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924" y="182877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УПРАВЛЕНИЕ ОБРАЗОВАНИЯ АДМИНИСТРАЦИИ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КУНГУРСКОГО МУНИЦИПАЛЬНОГО ОКРУГА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ПЕРМСКОГО КРАЯ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11596"/>
            <a:ext cx="9134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ОХРАНА ЗДОРОВЬЯ ОБУЧАЮЩИХСЯ  И РАБОТНИКОВ В УЧЕБНОМ ГОДУ</a:t>
            </a:r>
            <a:endParaRPr lang="ru-RU" sz="36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24740" y="5775810"/>
            <a:ext cx="51101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Докладчик: Юшкова Нина Викторовна,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консультант Управления образования администрации Кунгурского муниципального округа Пермского края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685" y="5795754"/>
            <a:ext cx="240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21 августа 2024 года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6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7864" y="276098"/>
            <a:ext cx="878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НЕСЧАСТНЫЕ СЛУЧАИ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22490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7" y="6486013"/>
            <a:ext cx="206300" cy="366327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79962405"/>
              </p:ext>
            </p:extLst>
          </p:nvPr>
        </p:nvGraphicFramePr>
        <p:xfrm>
          <a:off x="0" y="1268760"/>
          <a:ext cx="4932040" cy="4881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096262419"/>
              </p:ext>
            </p:extLst>
          </p:nvPr>
        </p:nvGraphicFramePr>
        <p:xfrm>
          <a:off x="4224649" y="2674355"/>
          <a:ext cx="4896544" cy="3828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499992" y="1737780"/>
            <a:ext cx="1872208" cy="39554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2024 год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45" y="4277336"/>
            <a:ext cx="2160924" cy="14388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23172"/>
            <a:ext cx="2742537" cy="15375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363" y="11473"/>
            <a:ext cx="9144000" cy="119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7864" y="276098"/>
            <a:ext cx="9046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БЕЗОПАСНОСТЬ ДЕТЕЙ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22490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77" y="6486013"/>
            <a:ext cx="206300" cy="3663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17569" y="4800413"/>
            <a:ext cx="372851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Месячник «Уступи дорогу поездам»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2 по 30 сентября 2024 г.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63" y="3960018"/>
            <a:ext cx="344886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ОПМ «Безопасный транспорт»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 12 по 21 августа 2024 г.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7679" y="2324591"/>
            <a:ext cx="372851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Месячник безопасности на водах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9 июня по 31 августа 2024 г.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885" y="5870460"/>
            <a:ext cx="372851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Месячник безопасности детей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19 августа по 19 сентября 2024 г.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58334" y="1397852"/>
            <a:ext cx="37285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Информационная кампания «Безопасные окна»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7 по 23 августа 2024 г.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06196" y="2832115"/>
            <a:ext cx="334481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Всероссийская акция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«Везу детей безопасно!»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2 по 30 сентября 2024 г.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287" y="1216155"/>
            <a:ext cx="37285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Всероссийская акция «Безопасность детства-2024»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1 июня по 31 августа 2024 г.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9846" y="5615686"/>
            <a:ext cx="37285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Месячник безопасности дорожного движения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19 августа по 20 сентября 2024 г.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77" y="2163987"/>
            <a:ext cx="1775566" cy="1630206"/>
          </a:xfrm>
          <a:prstGeom prst="rect">
            <a:avLst/>
          </a:prstGeom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28" y="3389254"/>
            <a:ext cx="1792826" cy="143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3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4466"/>
          <a:stretch/>
        </p:blipFill>
        <p:spPr>
          <a:xfrm>
            <a:off x="4298082" y="2188051"/>
            <a:ext cx="4845918" cy="1324731"/>
          </a:xfrm>
          <a:prstGeom prst="rect">
            <a:avLst/>
          </a:prstGeom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t="34155" r="27157" b="781"/>
          <a:stretch/>
        </p:blipFill>
        <p:spPr bwMode="auto">
          <a:xfrm>
            <a:off x="395536" y="2355884"/>
            <a:ext cx="2304256" cy="121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7864" y="276098"/>
            <a:ext cx="9046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ВЫЕЗДЫ ОРГАНИЗОВАННЫХ ГРУПП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22490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77" y="6486013"/>
            <a:ext cx="206300" cy="3663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890" y="3567775"/>
            <a:ext cx="433718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/>
              <a:t>1 </a:t>
            </a:r>
            <a:r>
              <a:rPr lang="ru-RU" sz="1400" dirty="0" smtClean="0"/>
              <a:t>сопровождающий в автобусе - 20 </a:t>
            </a:r>
            <a:r>
              <a:rPr lang="ru-RU" sz="1400" dirty="0"/>
              <a:t>детей или менее. </a:t>
            </a:r>
            <a:r>
              <a:rPr lang="ru-RU" sz="1400" dirty="0" smtClean="0"/>
              <a:t>Если более 1 автобуса - сопровождающие </a:t>
            </a:r>
            <a:r>
              <a:rPr lang="ru-RU" sz="1400" dirty="0"/>
              <a:t>назначаются в каждый из </a:t>
            </a:r>
            <a:r>
              <a:rPr lang="ru-RU" sz="1400" dirty="0" smtClean="0"/>
              <a:t>автобусов - </a:t>
            </a:r>
            <a:r>
              <a:rPr lang="ru-RU" sz="1400" dirty="0"/>
              <a:t>1 человек у каждой двери </a:t>
            </a:r>
            <a:r>
              <a:rPr lang="ru-RU" sz="1400" dirty="0" smtClean="0"/>
              <a:t>автобуса.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Питание: менее </a:t>
            </a:r>
            <a:r>
              <a:rPr lang="ru-RU" sz="1400" dirty="0"/>
              <a:t>4 </a:t>
            </a:r>
            <a:r>
              <a:rPr lang="ru-RU" sz="1400" dirty="0" smtClean="0"/>
              <a:t>часов - «</a:t>
            </a:r>
            <a:r>
              <a:rPr lang="ru-RU" sz="1400" dirty="0"/>
              <a:t>сухой пек», свыше 4 часов – горячее питание.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Питьевой режим – бутилированная </a:t>
            </a:r>
            <a:r>
              <a:rPr lang="ru-RU" sz="1400" dirty="0" smtClean="0"/>
              <a:t>вода, </a:t>
            </a:r>
            <a:r>
              <a:rPr lang="ru-RU" sz="1400" dirty="0"/>
              <a:t>не менее 2 л. на человека в сутки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Медработник - перевозки </a:t>
            </a:r>
            <a:r>
              <a:rPr lang="ru-RU" sz="1400" dirty="0"/>
              <a:t>группы детей более 12 </a:t>
            </a:r>
            <a:r>
              <a:rPr lang="ru-RU" sz="1400" dirty="0" smtClean="0"/>
              <a:t>часов, колонна </a:t>
            </a:r>
            <a:r>
              <a:rPr lang="ru-RU" sz="1400" dirty="0"/>
              <a:t>из 3-х или более автобусов. </a:t>
            </a:r>
            <a:endParaRPr lang="ru-RU" sz="1400" dirty="0" smtClean="0"/>
          </a:p>
          <a:p>
            <a:pPr>
              <a:spcBef>
                <a:spcPts val="600"/>
              </a:spcBef>
            </a:pPr>
            <a:r>
              <a:rPr lang="ru-RU" sz="1400" dirty="0" smtClean="0"/>
              <a:t>Уведомление РПН, ГАИ не </a:t>
            </a:r>
            <a:r>
              <a:rPr lang="ru-RU" sz="1400" dirty="0"/>
              <a:t>менее, чем за 3 рабочих дня </a:t>
            </a:r>
            <a:r>
              <a:rPr lang="ru-RU" sz="1400" dirty="0" smtClean="0"/>
              <a:t>(РПН - за пределы региона)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890" y="1196752"/>
            <a:ext cx="90902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СП 2.4.3648-20 «Санитарно-эпидемиологические требования к организациям воспитания и обучения, отдыха и оздоровления детей и молодежи»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Методические рекомендации по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обеспечению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санитарно-эпидемиологического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благополучия при перевозке организованных групп детей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от 10.07.2024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МР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2.4.0348-24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Постановление Правительства РФ от 23 сентября 2020 г. N 1527 "Об утверждении Правил организованной перевозки группы детей автобусами"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490831"/>
            <a:ext cx="4627851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/>
              <a:t>1 </a:t>
            </a:r>
            <a:r>
              <a:rPr lang="ru-RU" sz="1400" dirty="0"/>
              <a:t>сопровождающий на </a:t>
            </a:r>
            <a:r>
              <a:rPr lang="ru-RU" sz="1400" dirty="0" smtClean="0"/>
              <a:t>количество детей до 12 человек;</a:t>
            </a:r>
            <a:endParaRPr lang="ru-RU" sz="1400" dirty="0"/>
          </a:p>
          <a:p>
            <a:pPr>
              <a:spcAft>
                <a:spcPts val="600"/>
              </a:spcAft>
            </a:pPr>
            <a:r>
              <a:rPr lang="ru-RU" sz="1400" dirty="0"/>
              <a:t>Питание – с интервалами не более 4 </a:t>
            </a:r>
            <a:r>
              <a:rPr lang="ru-RU" sz="1400" dirty="0" smtClean="0"/>
              <a:t>часов; в </a:t>
            </a:r>
            <a:r>
              <a:rPr lang="ru-RU" sz="1400" dirty="0"/>
              <a:t>пути свыше 1 </a:t>
            </a:r>
            <a:r>
              <a:rPr lang="ru-RU" sz="1400" dirty="0" smtClean="0"/>
              <a:t>дня – горячее </a:t>
            </a:r>
            <a:r>
              <a:rPr lang="ru-RU" sz="1400" dirty="0"/>
              <a:t>питание;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Питьевой </a:t>
            </a:r>
            <a:r>
              <a:rPr lang="ru-RU" sz="1400" dirty="0" smtClean="0"/>
              <a:t>режим -  </a:t>
            </a:r>
            <a:r>
              <a:rPr lang="ru-RU" sz="1400" dirty="0"/>
              <a:t>в пути следования и при доставке до места назначения, </a:t>
            </a:r>
            <a:r>
              <a:rPr lang="ru-RU" sz="1400" dirty="0" smtClean="0"/>
              <a:t>в т.ч. на вокзале;</a:t>
            </a:r>
          </a:p>
          <a:p>
            <a:pPr>
              <a:spcAft>
                <a:spcPts val="600"/>
              </a:spcAft>
            </a:pPr>
            <a:r>
              <a:rPr lang="ru-RU" sz="1400" dirty="0" smtClean="0"/>
              <a:t>Медицинский работник - более </a:t>
            </a:r>
            <a:r>
              <a:rPr lang="ru-RU" sz="1400" dirty="0"/>
              <a:t>12 часов </a:t>
            </a:r>
            <a:r>
              <a:rPr lang="ru-RU" sz="1400" dirty="0" smtClean="0"/>
              <a:t>в пути следования в количестве свыше </a:t>
            </a:r>
            <a:r>
              <a:rPr lang="ru-RU" sz="1400" dirty="0"/>
              <a:t>30 </a:t>
            </a:r>
            <a:r>
              <a:rPr lang="ru-RU" sz="1400" dirty="0" smtClean="0"/>
              <a:t>человек</a:t>
            </a:r>
          </a:p>
          <a:p>
            <a:pPr>
              <a:spcAft>
                <a:spcPts val="600"/>
              </a:spcAft>
            </a:pPr>
            <a:r>
              <a:rPr lang="ru-RU" sz="1400" dirty="0" smtClean="0"/>
              <a:t>У каждого ребенка, входящего в состав группы, должна быть медицинская справка об отсутствии контакта с инфекционными больными, не более чем за 3 рабочих дня до начала поездки.</a:t>
            </a:r>
          </a:p>
          <a:p>
            <a:pPr>
              <a:spcAft>
                <a:spcPts val="600"/>
              </a:spcAft>
            </a:pPr>
            <a:r>
              <a:rPr lang="ru-RU" sz="1400" dirty="0" smtClean="0"/>
              <a:t>Уведомление РПН не менее, чем за 3 рабочих дня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574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58" y="1303534"/>
            <a:ext cx="908040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мероприятия по соблюдении обязательных требований по профилактике гриппа, ОРВИ,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 с последующим предоставлением сведений о вакцинации сотрудников против гриппа. Еженедельно, по пятницам заполнять сведения 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disk.yandex.ru/i/Vjj24w0FtN3pxQ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Своевременно принимать решения о приостановлении образовательного процесса по причине заболеваемости гриппом, ОРВИ и др. инфекционными заболеваниями с последующим информированием Управления образования;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разъяснительную работу с детьми и родителями о мерах профилактики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энтеровирусной инфекции, острых кишечных инфекций с соблюдением правил личной гигиены;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Усилить контроль за наличием  у работников сведений об иммунном статусе  по кори 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disk.yandex.ru/i/yoHN2CEmsr0zcw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(до 21.08.2024);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Провести генеральную уборку помещений пищеблока, за 3 дня до начала работы проконтролировать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анализов на ОКИ-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скрин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у работников пищеблока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disk.yandex.ru/i/wJdCFaXyeLLERA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Активизировать работу  по участию в обучении  санитарно-просветительским программам «Основы здорового питания»;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Еженедельно по четвергам, необходимо вносить данные по профилактическим осмотрам и диспансеризации работников по ссылке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disk.yandex.ru/d/Zl8z4efW1oSz0w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(таблица 8 СанПиН);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организации питания обучающихся соблюдать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нормы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СанПиН 2.3/2.4.3590-20; своевременно размещать ежедневное меню для 1-4 классов; актуализировать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информацию по питанию на сайте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 размещение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файлов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типового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меню, календаря питания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рейтинга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общественной оценки школьного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питания, графика питания, организатора питания и др. документов 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до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02.09.2024;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Проводить проверки общественного контроля по организации питания с участием родительской общественности с последующим размещением результатов на официальных страницах организации. Срок: не реже 1 раза 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квартал;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Организовать профилактические мероприятия по безопасности детей.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Размещать материалы ЗОЖ на официальных сайтах и страницах организаций.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97" y="6500632"/>
            <a:ext cx="9144793" cy="377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58" y="6506728"/>
            <a:ext cx="207282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68344" y="1334586"/>
            <a:ext cx="8275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22490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7" y="6486013"/>
            <a:ext cx="206300" cy="3663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3103" y="1341721"/>
            <a:ext cx="88577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3556" y="1449059"/>
            <a:ext cx="773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</a:rPr>
              <a:t>Благодарю за внимание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1" b="37817"/>
          <a:stretch/>
        </p:blipFill>
        <p:spPr bwMode="auto">
          <a:xfrm>
            <a:off x="2570806" y="2554832"/>
            <a:ext cx="4016604" cy="22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22845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ПРОФИЛАКТИКА ИНФЕКЦИОННЫХ ЗАБОЛЕВАНИЙ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8344" y="1334586"/>
            <a:ext cx="8275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22490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7" y="6486013"/>
            <a:ext cx="206300" cy="36632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203848" y="1201008"/>
            <a:ext cx="5832648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/>
              <a:t>Обеспечить подготовку организации к работе в осенне-зимний период (соблюдение оптимального теплового режима, режима проветривания помещений, оснащенности устройствами обеззараживания воздуха, термометрами, дезинфекционными средствами, средствами индивидуальной защиты органов дыхания для сотрудников);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dirty="0" smtClean="0"/>
              <a:t>Принять меры по увеличени</a:t>
            </a:r>
            <a:r>
              <a:rPr lang="ru-RU" sz="1200" dirty="0"/>
              <a:t>ю </a:t>
            </a:r>
            <a:r>
              <a:rPr lang="ru-RU" sz="1200" dirty="0" smtClean="0"/>
              <a:t>охвата прививками против гриппа работников образовательных организаций – не менее 75% лиц, относящимся к группам риска, определенных национальным календарем профилактических приви</a:t>
            </a:r>
            <a:r>
              <a:rPr lang="ru-RU" sz="1200" dirty="0"/>
              <a:t>в</a:t>
            </a:r>
            <a:r>
              <a:rPr lang="ru-RU" sz="1200" dirty="0" smtClean="0"/>
              <a:t>ок, утвержденных приказом Минздрава России от 06.12.2021 № 1122н (пункт 19);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dirty="0" smtClean="0"/>
              <a:t>Обеспечить своевременное введение противоэпидемических мероприятий в период подъема заболеваемости гриппом, ОРВИ и новой </a:t>
            </a:r>
            <a:r>
              <a:rPr lang="ru-RU" sz="1200" dirty="0" err="1" smtClean="0"/>
              <a:t>коронавирусной</a:t>
            </a:r>
            <a:r>
              <a:rPr lang="ru-RU" sz="1200" dirty="0" smtClean="0"/>
              <a:t> инфекцией (</a:t>
            </a:r>
            <a:r>
              <a:rPr lang="en-US" sz="1200" dirty="0" smtClean="0"/>
              <a:t>COVID-19)</a:t>
            </a:r>
            <a:r>
              <a:rPr lang="ru-RU" sz="1200" dirty="0" smtClean="0"/>
              <a:t>, в т.ч. по отмене массовых культурных и спортивных мероприятий и приостановлению учебного процесса в случае отсутствия 20% детей и более – по причине суммарной заболеваемости гриппом, ОРВИ </a:t>
            </a:r>
            <a:r>
              <a:rPr lang="ru-RU" sz="1200" dirty="0"/>
              <a:t>и новой </a:t>
            </a:r>
            <a:r>
              <a:rPr lang="ru-RU" sz="1200" dirty="0" err="1"/>
              <a:t>коронавирусной</a:t>
            </a:r>
            <a:r>
              <a:rPr lang="ru-RU" sz="1200" dirty="0"/>
              <a:t> </a:t>
            </a:r>
            <a:r>
              <a:rPr lang="ru-RU" sz="1200" dirty="0" smtClean="0"/>
              <a:t>инфекцией (</a:t>
            </a:r>
            <a:r>
              <a:rPr lang="en-US" sz="1200" dirty="0" smtClean="0"/>
              <a:t>COVID-19)</a:t>
            </a:r>
            <a:r>
              <a:rPr lang="ru-RU" sz="1200" dirty="0" smtClean="0"/>
              <a:t>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dirty="0" smtClean="0"/>
              <a:t>Провести обучение персонала мерам профилактики гриппа и других острых респираторных инфекций не гриппозной этиологии</a:t>
            </a:r>
            <a:r>
              <a:rPr lang="ru-RU" sz="1200" dirty="0"/>
              <a:t>, новой </a:t>
            </a:r>
            <a:r>
              <a:rPr lang="ru-RU" sz="1200" dirty="0" err="1"/>
              <a:t>коронавирусной</a:t>
            </a:r>
            <a:r>
              <a:rPr lang="ru-RU" sz="1200" dirty="0"/>
              <a:t> инфекцией (</a:t>
            </a:r>
            <a:r>
              <a:rPr lang="en-US" sz="1200" dirty="0"/>
              <a:t>COVID-19</a:t>
            </a:r>
            <a:r>
              <a:rPr lang="en-US" sz="1200" dirty="0" smtClean="0"/>
              <a:t>)</a:t>
            </a:r>
            <a:r>
              <a:rPr lang="ru-RU" sz="1200" dirty="0" smtClean="0"/>
              <a:t>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dirty="0" smtClean="0"/>
              <a:t>Организовать информационную кампанию о мерах профилактики сезонных заболеваний (грипп, ОРВИ, </a:t>
            </a:r>
            <a:r>
              <a:rPr lang="en-US" sz="1200" dirty="0" smtClean="0"/>
              <a:t>COVID-19)</a:t>
            </a:r>
            <a:r>
              <a:rPr lang="ru-RU" sz="1200" dirty="0" smtClean="0"/>
              <a:t> с размещением материалов по профилактике гриппа и ОРВИ.</a:t>
            </a:r>
          </a:p>
          <a:p>
            <a:pPr>
              <a:spcBef>
                <a:spcPts val="600"/>
              </a:spcBef>
            </a:pPr>
            <a:r>
              <a:rPr lang="ru-RU" sz="1200" dirty="0" smtClean="0"/>
              <a:t>Информационные материалы (памятки, плакаты, видеоролик) доступны на главной странице сайта </a:t>
            </a:r>
            <a:r>
              <a:rPr lang="ru-RU" sz="1200" dirty="0" err="1" smtClean="0"/>
              <a:t>Роспотребнадзора</a:t>
            </a:r>
            <a:r>
              <a:rPr lang="ru-RU" sz="1200" dirty="0" smtClean="0"/>
              <a:t>  по Пермскому краю </a:t>
            </a:r>
            <a:r>
              <a:rPr lang="en-US" sz="1200" dirty="0" smtClean="0">
                <a:hlinkClick r:id="rId4"/>
              </a:rPr>
              <a:t>http://59.rospotrebnadzor.ru/</a:t>
            </a:r>
            <a:r>
              <a:rPr lang="ru-RU" sz="1200" dirty="0" smtClean="0"/>
              <a:t> (баннер  «Осторожно: грипп»), </a:t>
            </a:r>
            <a:r>
              <a:rPr lang="en-US" sz="1200" dirty="0" smtClean="0">
                <a:hlinkClick r:id="rId5"/>
              </a:rPr>
              <a:t>https://disk.yandex.ru/d/_XqcnHsouib5jg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400" b="1" dirty="0" smtClean="0"/>
              <a:t>Еженедельно, по пятницам до 9.00 – сведения по против гриппа заполнять по ссылке</a:t>
            </a:r>
            <a:r>
              <a:rPr lang="ru-RU" sz="1400" dirty="0" smtClean="0"/>
              <a:t>: </a:t>
            </a: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disk.yandex.ru/i/Vjj24w0FtN3pxQ</a:t>
            </a:r>
            <a:r>
              <a:rPr lang="ru-RU" sz="1400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3877" y="1198472"/>
            <a:ext cx="3203848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17.06.2024 № 7 «О мероприятиях по профилактике</a:t>
            </a:r>
            <a:r>
              <a:rPr kumimoji="0" lang="ru-RU" altLang="ru-RU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гриппа, острых респираторных вирусных инфекций и новой </a:t>
            </a:r>
            <a:r>
              <a:rPr kumimoji="0" lang="ru-RU" altLang="ru-RU" sz="16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коронавирусной</a:t>
            </a:r>
            <a:r>
              <a:rPr kumimoji="0" lang="ru-RU" altLang="ru-RU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инфекции (</a:t>
            </a:r>
            <a:r>
              <a:rPr kumimoji="0" lang="en-US" altLang="ru-RU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COVID-19</a:t>
            </a:r>
            <a:r>
              <a:rPr kumimoji="0" lang="ru-RU" altLang="ru-RU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в эпидемическом сезоне 2024-2025 годов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dirty="0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70C0"/>
                </a:solidFill>
              </a:rPr>
              <a:t>Постановление Главного государственного врача по Пермскому краю №23 от 13.08.2024 "О </a:t>
            </a:r>
            <a:r>
              <a:rPr lang="ru-RU" altLang="ru-RU" b="1" dirty="0" smtClean="0">
                <a:solidFill>
                  <a:srgbClr val="0070C0"/>
                </a:solidFill>
              </a:rPr>
              <a:t>мероприятиях </a:t>
            </a:r>
            <a:r>
              <a:rPr lang="ru-RU" altLang="ru-RU" b="1" dirty="0">
                <a:solidFill>
                  <a:srgbClr val="0070C0"/>
                </a:solidFill>
              </a:rPr>
              <a:t>по профилактике гриппа, ОРВИ, новой </a:t>
            </a:r>
            <a:r>
              <a:rPr lang="ru-RU" altLang="ru-RU" b="1" dirty="0" err="1">
                <a:solidFill>
                  <a:srgbClr val="0070C0"/>
                </a:solidFill>
              </a:rPr>
              <a:t>коронавирусной</a:t>
            </a:r>
            <a:r>
              <a:rPr lang="ru-RU" altLang="ru-RU" b="1" dirty="0">
                <a:solidFill>
                  <a:srgbClr val="0070C0"/>
                </a:solidFill>
              </a:rPr>
              <a:t> инфекции в эпидемическом сезоне 2024-2025 гг. на территории Пермского края"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25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22845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ПРОФИЛАКТИКА ЭНТЕРОВИРУСНОЙ ИНФЕКЦИИ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8344" y="1334586"/>
            <a:ext cx="8275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22490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7" y="6486013"/>
            <a:ext cx="206300" cy="36632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131840" y="1201008"/>
            <a:ext cx="5904656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300" dirty="0" smtClean="0"/>
              <a:t>Обеспечить готовность к работе в условиях повышенной заболеваемости ЭВИ, в т.ч. На наличие необходимого оборудования (термометры, бактерицидные лампы, дезинфицирующие средства, средства личной гигиены и индивидуальной защиты);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300" dirty="0" smtClean="0"/>
              <a:t>Обеспечить  утренний прием детей во все группы с опросом родителей о состоянии ребенка; проводить бесконтактную термометрию. Выявленных больных, а также детей с подозрением  на наличие инфекционного заболевания (катаральные явления, сыпь, интоксикация и т.п.) к посещению дошкольных организаций не допускать. Заболевших в течение дня детей изолировать от здоровых детей до прихода родителей или их госпитализации в медицинскую организацию с информированием родителей;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300" dirty="0" smtClean="0"/>
              <a:t>Обеспечить контроль за организацией питьевого режима (кипяченая вода, бутилированная вода);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300" dirty="0" smtClean="0"/>
              <a:t>Обеспечить проведение текущей дезинфекции в помещениях не менее 2 раз  в день;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300" dirty="0" smtClean="0"/>
              <a:t>Увеличить кратность проветривания групповых, рекреаций, спальных помещений, обеззараживание воздуха с использованием специального оборудования;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300" dirty="0" smtClean="0"/>
              <a:t>Обеспечить создание надлежащих условий для соблюдения детьми и работниками личной гигиены;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300" dirty="0" smtClean="0"/>
              <a:t>Проводить разъяснительную работу с детьми и родителями о мерах профилактики ЭВИ;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300" dirty="0" smtClean="0"/>
              <a:t>Обеспечить проведение ежедневного анализа причин отсутствия детей в дошкольных организациях.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5089" y="1233229"/>
            <a:ext cx="3203848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Главного государственного санитарного врача </a:t>
            </a:r>
            <a:r>
              <a:rPr lang="ru-RU" altLang="ru-RU" sz="16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Пермскому краю от 11.07.2024 </a:t>
            </a:r>
            <a:r>
              <a:rPr lang="ru-RU" altLang="ru-RU" sz="1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altLang="ru-RU" sz="16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Протокол межведомственной санитарно-противоэпидемической</a:t>
            </a:r>
            <a:r>
              <a:rPr kumimoji="0" lang="ru-RU" altLang="ru-RU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комиссии Правительства Пермского края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 29.07.2024 № 160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«О введении дополнительных</a:t>
            </a:r>
            <a:r>
              <a:rPr kumimoji="0" lang="ru-RU" altLang="ru-RU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профилактических и противоэпидемических мероприятиях, в связи с сезонным подъемом заболеваемости энтеровирусной инфекции»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939" y="1312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ПРОФИЛАКТИКА ЗАБОЛЕВАНИЙ ОКИ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8344" y="1334586"/>
            <a:ext cx="8275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22490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7" y="6486013"/>
            <a:ext cx="206300" cy="36632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3877" y="1323514"/>
            <a:ext cx="367240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П</a:t>
            </a:r>
            <a:r>
              <a:rPr lang="ru-RU" sz="1600" b="1" dirty="0" smtClean="0">
                <a:solidFill>
                  <a:srgbClr val="0070C0"/>
                </a:solidFill>
              </a:rPr>
              <a:t>редложение </a:t>
            </a:r>
            <a:r>
              <a:rPr lang="ru-RU" sz="1600" b="1" dirty="0">
                <a:solidFill>
                  <a:srgbClr val="0070C0"/>
                </a:solidFill>
              </a:rPr>
              <a:t>Центрального территориального отдела Управления Федеральной службы по надзору в сфере защиты прав потребителей и благополучия человека по Пермскому краю от </a:t>
            </a:r>
            <a:r>
              <a:rPr lang="ru-RU" sz="1600" b="1" dirty="0" smtClean="0">
                <a:solidFill>
                  <a:srgbClr val="0070C0"/>
                </a:solidFill>
              </a:rPr>
              <a:t>29.07.2024 №26</a:t>
            </a:r>
          </a:p>
          <a:p>
            <a:endParaRPr lang="ru-RU" sz="1600" b="1" dirty="0" smtClean="0">
              <a:solidFill>
                <a:srgbClr val="0070C0"/>
              </a:solidFill>
            </a:endParaRPr>
          </a:p>
          <a:p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Протокол заседания межведомственной </a:t>
            </a:r>
            <a:r>
              <a:rPr lang="ru-RU" sz="1600" b="1" dirty="0">
                <a:solidFill>
                  <a:srgbClr val="0070C0"/>
                </a:solidFill>
              </a:rPr>
              <a:t>санитарно-противоэпидемической комиссии Правительства Пермского края от </a:t>
            </a:r>
            <a:r>
              <a:rPr lang="ru-RU" sz="1600" b="1" dirty="0" smtClean="0">
                <a:solidFill>
                  <a:srgbClr val="0070C0"/>
                </a:solidFill>
              </a:rPr>
              <a:t>25.06.2024</a:t>
            </a:r>
            <a:endParaRPr lang="ru-RU" sz="1200" b="1" dirty="0" smtClean="0">
              <a:solidFill>
                <a:srgbClr val="0070C0"/>
              </a:solidFill>
            </a:endParaRPr>
          </a:p>
          <a:p>
            <a:endParaRPr lang="ru-RU" sz="12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1" y="1222938"/>
            <a:ext cx="57241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300" dirty="0" smtClean="0"/>
              <a:t>обеспечить </a:t>
            </a:r>
            <a:r>
              <a:rPr lang="ru-RU" sz="1300" dirty="0"/>
              <a:t>организацию питания в образовательных учреждениях сотрудниками, прошедшими медицинское освидетельствование (за 3 дня до начала мероприятия), в т.ч. обследование на носительство наиболее распространенных возбудителей острой кишечной инфекцией вирусной природы (ОКИ-</a:t>
            </a:r>
            <a:r>
              <a:rPr lang="ru-RU" sz="1300" dirty="0" err="1"/>
              <a:t>скрин</a:t>
            </a:r>
            <a:r>
              <a:rPr lang="ru-RU" sz="1300" dirty="0"/>
              <a:t>), вакцинированных в соответствии с Национальным календарем профилактических прививок согласно Приложению 1, имеющих гигиеническое обучение и прошедших аттестацию;</a:t>
            </a:r>
          </a:p>
          <a:p>
            <a:pPr marL="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/>
              <a:t>обеспечить проведение генеральной уборки </a:t>
            </a:r>
            <a:r>
              <a:rPr lang="ru-RU" sz="1300" dirty="0" smtClean="0"/>
              <a:t>и </a:t>
            </a:r>
            <a:r>
              <a:rPr lang="ru-RU" sz="1300" dirty="0" err="1" smtClean="0"/>
              <a:t>дератизационных</a:t>
            </a:r>
            <a:r>
              <a:rPr lang="ru-RU" sz="1300" dirty="0" smtClean="0"/>
              <a:t> мероприятий всех </a:t>
            </a:r>
            <a:r>
              <a:rPr lang="ru-RU" sz="1300" dirty="0"/>
              <a:t>помещений пищеблоков с использованием дезинфицирующих средств, разрешенных к применению в детских учреждениях, по режиму дезинфекции при вирусных инфекциях;</a:t>
            </a:r>
          </a:p>
          <a:p>
            <a:pPr marL="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/>
              <a:t>организовать инструктаж сотрудников по вопросам профилактики ОКИ, о соблюдении правил личной гигиены;</a:t>
            </a:r>
          </a:p>
          <a:p>
            <a:pPr marL="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/>
              <a:t>организовать выявление больных при проведении утреннего фильтра приема детей;</a:t>
            </a:r>
          </a:p>
          <a:p>
            <a:pPr marL="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/>
              <a:t>своевременно отстранять от работы лиц с клиническими проявлениями острых инфекционных заболеваний;</a:t>
            </a:r>
          </a:p>
          <a:p>
            <a:pPr marL="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/>
              <a:t>обеспечить контроль за наличием документов, подтверждающих происхождение, качество и безопасность продуктов питания, соблюдением  условий для хранения скоропортящихся продуктов, наличием и исправностью технологического </a:t>
            </a:r>
            <a:r>
              <a:rPr lang="ru-RU" sz="1300" dirty="0" smtClean="0"/>
              <a:t>оборудования;</a:t>
            </a:r>
            <a:endParaRPr lang="ru-RU" sz="1300" dirty="0"/>
          </a:p>
          <a:p>
            <a:pPr marL="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 smtClean="0"/>
              <a:t> обеспечить соблюдение санитарно-гигиенических и технологических требований при изготовлении кулинарных изделий и питьевого режима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939" y="5102723"/>
            <a:ext cx="38642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Информацию о </a:t>
            </a:r>
            <a:r>
              <a:rPr lang="ru-RU" sz="1600" dirty="0" smtClean="0">
                <a:solidFill>
                  <a:srgbClr val="FF0000"/>
                </a:solidFill>
              </a:rPr>
              <a:t>проведенных мероприятиях необходимо </a:t>
            </a:r>
            <a:r>
              <a:rPr lang="ru-RU" sz="1600" dirty="0">
                <a:solidFill>
                  <a:srgbClr val="FF0000"/>
                </a:solidFill>
              </a:rPr>
              <a:t>заполнить по ссылке, размещённой на сервисе «</a:t>
            </a:r>
            <a:r>
              <a:rPr lang="ru-RU" sz="1600" dirty="0" err="1">
                <a:solidFill>
                  <a:srgbClr val="FF0000"/>
                </a:solidFill>
              </a:rPr>
              <a:t>Яндекс.Документы</a:t>
            </a:r>
            <a:r>
              <a:rPr lang="ru-RU" sz="1600" dirty="0">
                <a:solidFill>
                  <a:srgbClr val="FF0000"/>
                </a:solidFill>
              </a:rPr>
              <a:t>»: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disk.yandex.ru/i/wJdCFaXyeLLERA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696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939" y="1312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ПРОФИЛАКТИКА ЗАБОЛЕВАНИЙ КОРИ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8344" y="1334586"/>
            <a:ext cx="8275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22490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7" y="6486013"/>
            <a:ext cx="206300" cy="36632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3877" y="1323514"/>
            <a:ext cx="367240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П</a:t>
            </a:r>
            <a:r>
              <a:rPr lang="ru-RU" sz="1600" b="1" dirty="0" smtClean="0">
                <a:solidFill>
                  <a:srgbClr val="0070C0"/>
                </a:solidFill>
              </a:rPr>
              <a:t>редложение </a:t>
            </a:r>
            <a:r>
              <a:rPr lang="ru-RU" sz="1600" b="1" dirty="0">
                <a:solidFill>
                  <a:srgbClr val="0070C0"/>
                </a:solidFill>
              </a:rPr>
              <a:t>Центрального территориального отдела Управления Федеральной службы по надзору в сфере защиты прав потребителей и благополучия человека по Пермскому краю от </a:t>
            </a:r>
            <a:r>
              <a:rPr lang="ru-RU" sz="1600" b="1" dirty="0" smtClean="0">
                <a:solidFill>
                  <a:srgbClr val="0070C0"/>
                </a:solidFill>
              </a:rPr>
              <a:t>29.07.2024 №19</a:t>
            </a:r>
          </a:p>
          <a:p>
            <a:endParaRPr lang="ru-RU" sz="1600" b="1" dirty="0" smtClean="0">
              <a:solidFill>
                <a:srgbClr val="0070C0"/>
              </a:solidFill>
            </a:endParaRPr>
          </a:p>
          <a:p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Протокол заседания межведомственной </a:t>
            </a:r>
            <a:r>
              <a:rPr lang="ru-RU" sz="1600" b="1" dirty="0">
                <a:solidFill>
                  <a:srgbClr val="0070C0"/>
                </a:solidFill>
              </a:rPr>
              <a:t>санитарно-противоэпидемической комиссии Правительства Пермского края от 02.07.2024</a:t>
            </a:r>
            <a:endParaRPr lang="ru-RU" sz="1200" b="1" dirty="0" smtClean="0">
              <a:solidFill>
                <a:srgbClr val="0070C0"/>
              </a:solidFill>
            </a:endParaRPr>
          </a:p>
          <a:p>
            <a:endParaRPr lang="ru-RU" sz="12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1222938"/>
            <a:ext cx="5400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 организовать проведение информирования сотрудников образовательных организаций о необходимости иммунопрофилактики кори с последующим размещением материалов по профилактике кори на доступных информационных площадках;</a:t>
            </a:r>
          </a:p>
          <a:p>
            <a:pPr marL="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 усилить контроль за наличием у работников образовательных организаций, а также работников, предоставляющих услуги по уборке помещений, охраны, питания и др., сведений об иммунном статусе по кори: о наличии указанных лиц профилактических прививок против кори в соответствии Национальным календарем прививок, либо данных серологического обследования состояния иммунитета к вирусу кори, сведений о перенесенном заболевании, либо о медицинском отводе от прививки, подтвержденное медицинским заключением (абсолютное противопоказание к проведению прививки);</a:t>
            </a:r>
          </a:p>
          <a:p>
            <a:pPr marL="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 принять меры к не допуску к посещению образовательной организации воспитанников, учащихся, сотрудников с признаками острых респираторных вирусных инфекций и сыпью.</a:t>
            </a:r>
          </a:p>
          <a:p>
            <a:pPr marL="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 Напоминаем, что согласно Постановлению Правительства Российской Федерации от 15.07.1999 № 825 «Об утверждении перечня работ, выполнение которых связано с высоким риском заболевания инфекционными болезнями и требует обязательного проведения профилактических прививок», деятельность сотрудников образовательных организаций, осуществляющих образовательную деятельность, включены в перечень работ, выполнение которых связано с высоким риском заболевания инфекционными болезнями, что создает ограничения при допуске не вакцинированных против кори лиц, к осуществлению ими образовательной деятельности.</a:t>
            </a:r>
          </a:p>
          <a:p>
            <a:pPr marL="1714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038" y="4576584"/>
            <a:ext cx="36724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Информацию о наличии вакцинации против кори необходимо заполнить по ссылке, размещённой на сервисе «</a:t>
            </a:r>
            <a:r>
              <a:rPr lang="ru-RU" dirty="0" err="1">
                <a:solidFill>
                  <a:srgbClr val="FF0000"/>
                </a:solidFill>
              </a:rPr>
              <a:t>Яндекс.Документы</a:t>
            </a:r>
            <a:r>
              <a:rPr lang="ru-RU" dirty="0">
                <a:solidFill>
                  <a:srgbClr val="FF0000"/>
                </a:solidFill>
              </a:rPr>
              <a:t>»: </a:t>
            </a:r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disk.yandex.ru/i/yoHN2CEmsr0zcw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3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939" y="1312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ПРОФИЛАКТИКА ЗОЖ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22490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7" y="6486013"/>
            <a:ext cx="206300" cy="3663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3089" y="5542361"/>
            <a:ext cx="8869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73475" y="5640711"/>
            <a:ext cx="59705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FF0000"/>
                </a:solidFill>
                <a:latin typeface="+mj-lt"/>
              </a:rPr>
              <a:t>Информационная </a:t>
            </a:r>
            <a:r>
              <a:rPr lang="ru-RU" sz="1500" b="1" dirty="0" smtClean="0">
                <a:solidFill>
                  <a:srgbClr val="FF0000"/>
                </a:solidFill>
                <a:latin typeface="+mj-lt"/>
              </a:rPr>
              <a:t>кампания по </a:t>
            </a:r>
            <a:r>
              <a:rPr lang="ru-RU" sz="1500" b="1" dirty="0">
                <a:solidFill>
                  <a:srgbClr val="FF0000"/>
                </a:solidFill>
                <a:latin typeface="+mj-lt"/>
              </a:rPr>
              <a:t>охране репродуктивного здоровья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  <a:hlinkClick r:id="rId4"/>
              </a:rPr>
              <a:t>https</a:t>
            </a:r>
            <a:r>
              <a:rPr lang="en-US" dirty="0">
                <a:latin typeface="+mj-lt"/>
                <a:hlinkClick r:id="rId4"/>
              </a:rPr>
              <a:t>://</a:t>
            </a:r>
            <a:r>
              <a:rPr lang="en-US" dirty="0" smtClean="0">
                <a:latin typeface="+mj-lt"/>
                <a:hlinkClick r:id="rId4"/>
              </a:rPr>
              <a:t>cloud.mail.ru/public/1oLC/UtxBz3bn9</a:t>
            </a:r>
            <a:endParaRPr lang="ru-RU" dirty="0" smtClean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06854" y="1233229"/>
            <a:ext cx="6037146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с 19 по 25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августа 2024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года Недели профилактики рака легких,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26 августа по 1 сентября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2024 года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Недели продвижения здорового образа жизни среди детей,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 по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8 сентября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2024 года Недели профилактики кожных заболеваний,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 по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15 сентября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2024 года Недели сокращения потребления алкоголя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связанной с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ним смертности и заболеваемости (в честь Дня трезвости 11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сентября 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Всемирного дня безопасности пациента 17 сентября),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16 по 22 сентября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2024 года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Недели безопасности пациента и популяризации центров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здоровья (в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честь Всемирного дня безопасности пациента 17 сентября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),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23 по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29 сентября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2024 года Недели ответственного отношения к сердцу (в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честь Всемирного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дня сердца 29 сентября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),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30 сентября по 6 октября 2024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года Недели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здорового долголетия (в честь Международного дня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пожилого человека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),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 по 13 октября 2024 года Недели сохранения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психического здоровья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(в честь Всемирного дня психического здоровья 10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октября</a:t>
            </a:r>
            <a:endParaRPr lang="ru-RU" dirty="0"/>
          </a:p>
        </p:txBody>
      </p:sp>
      <p:pic>
        <p:nvPicPr>
          <p:cNvPr id="3074" name="Picture 2" descr="p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3" y="4272486"/>
            <a:ext cx="2952328" cy="207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33229"/>
            <a:ext cx="3491880" cy="26883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1536" y="3748675"/>
            <a:ext cx="1097375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100717" y="937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ДИСПАНСЕРИЗАЦИЯ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22490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7" y="6486013"/>
            <a:ext cx="206300" cy="36632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3877" y="1196752"/>
            <a:ext cx="89526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605931"/>
              </p:ext>
            </p:extLst>
          </p:nvPr>
        </p:nvGraphicFramePr>
        <p:xfrm>
          <a:off x="54186" y="1233229"/>
          <a:ext cx="3669376" cy="5186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86" y="1233229"/>
                        <a:ext cx="3669376" cy="5186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95935" y="1225723"/>
            <a:ext cx="5070251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Диспансеризация</a:t>
            </a:r>
            <a:r>
              <a:rPr lang="ru-RU" sz="1600" dirty="0"/>
              <a:t> — комплекс мероприятий, включающий в себя профилактический медицинский осмотр и дополнительные методы обследований, проводимых в целях оценки состояния здоровья (включая определение группы здоровья и группы диспансерного </a:t>
            </a:r>
            <a:r>
              <a:rPr lang="ru-RU" sz="1600" dirty="0" smtClean="0"/>
              <a:t>наблюдения)</a:t>
            </a:r>
          </a:p>
          <a:p>
            <a:endParaRPr lang="ru-RU" sz="1600" dirty="0"/>
          </a:p>
          <a:p>
            <a:r>
              <a:rPr lang="ru-RU" sz="1600" dirty="0" smtClean="0"/>
              <a:t>Направлена </a:t>
            </a:r>
            <a:r>
              <a:rPr lang="ru-RU" sz="1600" dirty="0"/>
              <a:t>на выявление хронических неинфекционных заболеваний (и факторов риска их развития), являющихся основной причиной преждевременной смертности в РФ: болезней системы кровообращения, онкологических заболеваний, болезней органов дыхания, сахарного диабета.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Поликлиника № </a:t>
            </a:r>
            <a:r>
              <a:rPr lang="ru-RU" sz="1600" dirty="0"/>
              <a:t>1 (ул. Гоголя, 3) – кабинет 56: прием в рабочие дни с 8 до 15 часов. </a:t>
            </a:r>
            <a:endParaRPr lang="ru-RU" sz="1600" dirty="0" smtClean="0"/>
          </a:p>
          <a:p>
            <a:r>
              <a:rPr lang="ru-RU" sz="1600" dirty="0" smtClean="0"/>
              <a:t>Поликлиника № </a:t>
            </a:r>
            <a:r>
              <a:rPr lang="ru-RU" sz="1600" dirty="0"/>
              <a:t>2 (ул. Просвещения, 6) – кабинет 27: понедельник, среда, пятница с 8 до 15 часов, </a:t>
            </a:r>
            <a:endParaRPr lang="ru-RU" sz="1600" dirty="0" smtClean="0"/>
          </a:p>
          <a:p>
            <a:r>
              <a:rPr lang="ru-RU" sz="1600" dirty="0" smtClean="0"/>
              <a:t>вторник</a:t>
            </a:r>
            <a:r>
              <a:rPr lang="ru-RU" sz="1600" dirty="0"/>
              <a:t>, четверг ​ с 14 до 19 часов. </a:t>
            </a:r>
            <a:endParaRPr lang="ru-RU" sz="1600" dirty="0" smtClean="0"/>
          </a:p>
          <a:p>
            <a:endParaRPr lang="ru-RU" sz="1050" dirty="0" smtClean="0"/>
          </a:p>
          <a:p>
            <a:r>
              <a:rPr lang="ru-RU" sz="1600" dirty="0" smtClean="0"/>
              <a:t>Прием </a:t>
            </a:r>
            <a:r>
              <a:rPr lang="ru-RU" sz="1600" dirty="0"/>
              <a:t>возможен без предварительной записи. </a:t>
            </a:r>
            <a:endParaRPr lang="ru-RU" sz="1600" dirty="0" smtClean="0"/>
          </a:p>
          <a:p>
            <a:r>
              <a:rPr lang="ru-RU" sz="1600" dirty="0" smtClean="0"/>
              <a:t>Выбор </a:t>
            </a:r>
            <a:r>
              <a:rPr lang="ru-RU" sz="1600" dirty="0"/>
              <a:t>поликлиники не зависит от прикрепления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295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5988"/>
            <a:ext cx="8872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</a:rPr>
              <a:t>ОСНОВЫ ЗДОРОВОГО ПИТАНИЯ</a:t>
            </a:r>
            <a:endParaRPr lang="ru-RU" sz="32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878" y="1334586"/>
            <a:ext cx="9060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22490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7" y="6486013"/>
            <a:ext cx="206300" cy="3663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05" y="3440074"/>
            <a:ext cx="906012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Обучение по Программам проводится с использованием кроссплатформенного программного средства «Обучение по программам «Основы здорового питания», размещенного на сайте </a:t>
            </a:r>
            <a:r>
              <a:rPr lang="ru-RU" sz="1400" b="1" dirty="0"/>
              <a:t>ФБУН «Новосибирский научно-исследовательский институт гигиены»</a:t>
            </a:r>
            <a:r>
              <a:rPr lang="ru-RU" sz="1400" dirty="0"/>
              <a:t> Федеральной службы по надзору в сфере защиты прав потребителей и благополучия человека –</a:t>
            </a:r>
            <a:r>
              <a:rPr lang="ru-RU" sz="1400" b="1" dirty="0"/>
              <a:t> </a:t>
            </a:r>
            <a:r>
              <a:rPr lang="ru-RU" sz="1400" b="1" dirty="0">
                <a:hlinkClick r:id="rId4"/>
              </a:rPr>
              <a:t>https://</a:t>
            </a:r>
            <a:r>
              <a:rPr lang="ru-RU" sz="1400" b="1" dirty="0" smtClean="0">
                <a:hlinkClick r:id="rId4"/>
              </a:rPr>
              <a:t>www.niig.su</a:t>
            </a:r>
            <a:endParaRPr lang="ru-RU" sz="1400" b="1" dirty="0" smtClean="0"/>
          </a:p>
          <a:p>
            <a:r>
              <a:rPr lang="ru-RU" sz="1400" dirty="0" smtClean="0"/>
              <a:t>Для </a:t>
            </a:r>
            <a:r>
              <a:rPr lang="ru-RU" sz="1400" dirty="0"/>
              <a:t>прохождения обучения по санитарно-просветительской программе «Основы здорового питания» необходимо пройти регистрацию и получить доступ к материалам программы на портале: </a:t>
            </a:r>
            <a:r>
              <a:rPr lang="ru-RU" sz="1400" dirty="0">
                <a:hlinkClick r:id="rId5"/>
              </a:rPr>
              <a:t>http</a:t>
            </a:r>
            <a:r>
              <a:rPr lang="ru-RU" sz="1400" dirty="0" smtClean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disk.yandex.ru/</a:t>
            </a:r>
            <a:r>
              <a:rPr lang="en-US" sz="1400" dirty="0" err="1" smtClean="0">
                <a:hlinkClick r:id="rId5"/>
              </a:rPr>
              <a:t>JwQiQAwFimDMig</a:t>
            </a:r>
            <a:endParaRPr lang="ru-RU" sz="1400" dirty="0" smtClean="0"/>
          </a:p>
          <a:p>
            <a:r>
              <a:rPr lang="ru-RU" sz="1400" dirty="0" smtClean="0"/>
              <a:t>Дети </a:t>
            </a:r>
            <a:r>
              <a:rPr lang="ru-RU" sz="1400" dirty="0"/>
              <a:t>дошкольного возраста не регистрируются и не получают сертификаты, информацию о их обучении внести можно только на типе слушателя </a:t>
            </a:r>
            <a:r>
              <a:rPr lang="ru-RU" sz="1400" dirty="0" smtClean="0"/>
              <a:t>«Воспитатель», «Помощник воспитателя», </a:t>
            </a:r>
            <a:r>
              <a:rPr lang="ru-RU" sz="1400" dirty="0"/>
              <a:t>которые выбираются при регистрации. Проверить свой тип слушателя можно в разделе </a:t>
            </a:r>
            <a:r>
              <a:rPr lang="ru-RU" sz="1400" dirty="0" smtClean="0"/>
              <a:t>«Общая информация» </a:t>
            </a:r>
            <a:r>
              <a:rPr lang="ru-RU" sz="1400" dirty="0"/>
              <a:t>- данные по обучению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Видеоурок</a:t>
            </a:r>
            <a:r>
              <a:rPr lang="ru-RU" sz="1400" dirty="0" smtClean="0"/>
              <a:t> </a:t>
            </a:r>
            <a:r>
              <a:rPr lang="ru-RU" sz="1400" dirty="0"/>
              <a:t>по обучению детей дошкольного возраста в дошкольном учреждении можно посмотреть </a:t>
            </a:r>
            <a:r>
              <a:rPr lang="ru-RU" sz="1400" dirty="0">
                <a:hlinkClick r:id="rId6"/>
              </a:rPr>
              <a:t>https://</a:t>
            </a:r>
            <a:r>
              <a:rPr lang="ru-RU" sz="1400" dirty="0" smtClean="0">
                <a:hlinkClick r:id="rId6"/>
              </a:rPr>
              <a:t>www.youtube.com/watch?v=JHry8OzIivY</a:t>
            </a:r>
            <a:r>
              <a:rPr lang="ru-RU" sz="1400" dirty="0" smtClean="0"/>
              <a:t> </a:t>
            </a:r>
          </a:p>
          <a:p>
            <a:pPr algn="ctr"/>
            <a:endParaRPr lang="ru-RU" sz="800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Питайтесь </a:t>
            </a:r>
            <a:r>
              <a:rPr lang="ru-RU" dirty="0">
                <a:solidFill>
                  <a:srgbClr val="FF0000"/>
                </a:solidFill>
              </a:rPr>
              <a:t>правильно и будьте здоровы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05" y="1178145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</a:rPr>
              <a:t>Цель</a:t>
            </a:r>
            <a:r>
              <a:rPr lang="ru-RU" dirty="0"/>
              <a:t> </a:t>
            </a:r>
            <a:r>
              <a:rPr lang="ru-RU" sz="1600" dirty="0"/>
              <a:t>санитарно-просветительской программы заключается в формировании у детей дошкольного возраста основных поведенческих навыков, направленных на здоровое питание и профилактику нарушений здоровья, обусловленных питанием и нарушениями правил личной гигиены.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134653"/>
              </p:ext>
            </p:extLst>
          </p:nvPr>
        </p:nvGraphicFramePr>
        <p:xfrm>
          <a:off x="3183226" y="2054067"/>
          <a:ext cx="5918835" cy="1326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xmlns="" val="1782472505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xmlns="" val="124397015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xmlns="" val="815905859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xmlns="" val="382759385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xmlns="" val="1901983017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xmlns="" val="3919658044"/>
                    </a:ext>
                  </a:extLst>
                </a:gridCol>
                <a:gridCol w="584835">
                  <a:extLst>
                    <a:ext uri="{9D8B030D-6E8A-4147-A177-3AD203B41FA5}">
                      <a16:colId xmlns:a16="http://schemas.microsoft.com/office/drawing/2014/main" xmlns="" val="104365103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Зарегистрировано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Завершено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09451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всего, 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из них: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взрослые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дети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всего, 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из них: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взрослые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дети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69041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Школы -          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92909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Детские сады - 6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4911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Родительский контроль -        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47760186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87027" y="2027483"/>
            <a:ext cx="2731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План 840 детей и взрослых</a:t>
            </a:r>
            <a:endParaRPr lang="ru-RU" dirty="0" smtClean="0">
              <a:latin typeface="+mj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77" y="2374897"/>
            <a:ext cx="2857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100717" y="937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ГОРЯЧЕГО ПИТАНИЯ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586" y="1240942"/>
            <a:ext cx="351130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СанПиН </a:t>
            </a:r>
            <a:r>
              <a:rPr lang="ru-RU" sz="1400" b="1" dirty="0">
                <a:solidFill>
                  <a:schemeClr val="tx2"/>
                </a:solidFill>
                <a:latin typeface="+mj-lt"/>
              </a:rPr>
              <a:t>2.4.5.2409-08 "Санитарно-эпидемиологические требования к организации питания обучающихся в общеобразовательных учреждениях, учреждениях начального и среднего профессионального </a:t>
            </a:r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образования»</a:t>
            </a:r>
          </a:p>
          <a:p>
            <a:pPr>
              <a:spcAft>
                <a:spcPts val="600"/>
              </a:spcAft>
            </a:pPr>
            <a:endParaRPr lang="ru-RU" sz="1400" b="1" dirty="0" smtClean="0">
              <a:solidFill>
                <a:schemeClr val="tx2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Методические </a:t>
            </a:r>
            <a:r>
              <a:rPr lang="ru-RU" sz="1400" b="1" dirty="0">
                <a:solidFill>
                  <a:schemeClr val="tx2"/>
                </a:solidFill>
                <a:latin typeface="+mj-lt"/>
              </a:rPr>
              <a:t>рекомендации </a:t>
            </a:r>
            <a:r>
              <a:rPr lang="ru-RU" sz="1400" b="1" dirty="0" err="1">
                <a:solidFill>
                  <a:schemeClr val="tx2"/>
                </a:solidFill>
                <a:latin typeface="+mj-lt"/>
              </a:rPr>
              <a:t>Роспотребнадзора</a:t>
            </a:r>
            <a:r>
              <a:rPr lang="ru-RU" sz="1400" b="1" dirty="0">
                <a:solidFill>
                  <a:schemeClr val="tx2"/>
                </a:solidFill>
                <a:latin typeface="+mj-lt"/>
              </a:rPr>
              <a:t> от 18.05.2020 МР 2.4.0179-20 «Рекомендации по организации питания для обучающихся общеобразовательных организаций</a:t>
            </a:r>
            <a:r>
              <a:rPr lang="ru-RU" sz="1400" dirty="0" smtClean="0">
                <a:solidFill>
                  <a:schemeClr val="tx2"/>
                </a:solidFill>
                <a:latin typeface="+mj-lt"/>
              </a:rPr>
              <a:t>»</a:t>
            </a:r>
            <a:endParaRPr lang="ru-RU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22490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7" y="6486013"/>
            <a:ext cx="206300" cy="3663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77705" y="6181086"/>
            <a:ext cx="912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Федеральный центр мониторинга питания </a:t>
            </a:r>
            <a:r>
              <a:rPr lang="ru-RU" dirty="0" smtClean="0"/>
              <a:t>обучающихся </a:t>
            </a:r>
            <a:r>
              <a:rPr lang="ru-RU" dirty="0" smtClean="0">
                <a:hlinkClick r:id="rId4"/>
              </a:rPr>
              <a:t>http</a:t>
            </a:r>
            <a:r>
              <a:rPr lang="ru-RU" dirty="0">
                <a:hlinkClick r:id="rId4"/>
              </a:rPr>
              <a:t>://</a:t>
            </a:r>
            <a:r>
              <a:rPr lang="ru-RU" dirty="0" smtClean="0">
                <a:hlinkClick r:id="rId4"/>
              </a:rPr>
              <a:t>мониторингпитание.рф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196752"/>
            <a:ext cx="595023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Обучающиеся общеобразовательных организаций, в зависимости от режима (смены</a:t>
            </a:r>
            <a:r>
              <a:rPr lang="ru-RU" sz="1200" dirty="0" smtClean="0"/>
              <a:t>) обучения </a:t>
            </a:r>
            <a:r>
              <a:rPr lang="ru-RU" sz="1200" dirty="0"/>
              <a:t>обеспечиваются горячим питанием в виде завтрака и (или) обеда.</a:t>
            </a:r>
          </a:p>
          <a:p>
            <a:endParaRPr lang="ru-RU" sz="700" dirty="0" smtClean="0"/>
          </a:p>
          <a:p>
            <a:r>
              <a:rPr lang="ru-RU" sz="1200" dirty="0"/>
              <a:t>Продолжительность перемены для приема пищи должна составлять не менее 20</a:t>
            </a:r>
          </a:p>
          <a:p>
            <a:r>
              <a:rPr lang="ru-RU" sz="1200" dirty="0"/>
              <a:t>минут.</a:t>
            </a:r>
          </a:p>
          <a:p>
            <a:endParaRPr lang="ru-RU" sz="700" dirty="0" smtClean="0"/>
          </a:p>
          <a:p>
            <a:r>
              <a:rPr lang="ru-RU" sz="1200" dirty="0" smtClean="0"/>
              <a:t>Завтрак </a:t>
            </a:r>
            <a:r>
              <a:rPr lang="ru-RU" sz="1200" dirty="0"/>
              <a:t>обучающегося в школе должен представлять собой закуску, </a:t>
            </a:r>
            <a:r>
              <a:rPr lang="ru-RU" sz="1200" dirty="0" smtClean="0"/>
              <a:t>горячее </a:t>
            </a:r>
            <a:r>
              <a:rPr lang="ru-RU" sz="1200" dirty="0"/>
              <a:t>блюдо и горячий напиток.</a:t>
            </a:r>
          </a:p>
          <a:p>
            <a:endParaRPr lang="ru-RU" sz="700" dirty="0" smtClean="0"/>
          </a:p>
          <a:p>
            <a:r>
              <a:rPr lang="ru-RU" sz="1200" dirty="0" smtClean="0"/>
              <a:t>Обед </a:t>
            </a:r>
            <a:r>
              <a:rPr lang="ru-RU" sz="1200" dirty="0"/>
              <a:t>должен состоять из закуски (салат или овощи), </a:t>
            </a:r>
            <a:r>
              <a:rPr lang="ru-RU" sz="1200" dirty="0" smtClean="0"/>
              <a:t>первого</a:t>
            </a:r>
            <a:r>
              <a:rPr lang="ru-RU" sz="1200" dirty="0"/>
              <a:t>, второго (мясо или рыба), сладкого блюда и горячего напитка.</a:t>
            </a:r>
          </a:p>
          <a:p>
            <a:endParaRPr lang="ru-RU" sz="600" dirty="0" smtClean="0"/>
          </a:p>
          <a:p>
            <a:r>
              <a:rPr lang="ru-RU" sz="1200" dirty="0"/>
              <a:t>Меню разрабатывается с учетом сезонности, необходимого количества основных </a:t>
            </a:r>
            <a:r>
              <a:rPr lang="ru-RU" sz="1200" dirty="0" smtClean="0"/>
              <a:t>пищевых веществ </a:t>
            </a:r>
            <a:r>
              <a:rPr lang="ru-RU" sz="1200" dirty="0"/>
              <a:t>и требуемой калорийности суточного рациона, </a:t>
            </a:r>
            <a:r>
              <a:rPr lang="ru-RU" sz="1200" dirty="0" smtClean="0"/>
              <a:t>дифференцированного </a:t>
            </a:r>
            <a:r>
              <a:rPr lang="ru-RU" sz="1200" dirty="0"/>
              <a:t>по </a:t>
            </a:r>
            <a:r>
              <a:rPr lang="ru-RU" sz="1200" dirty="0" smtClean="0"/>
              <a:t>возрастным группам </a:t>
            </a:r>
            <a:r>
              <a:rPr lang="ru-RU" sz="1200" dirty="0"/>
              <a:t>(классам) обучающихся </a:t>
            </a:r>
            <a:endParaRPr lang="ru-RU" sz="1200" dirty="0" smtClean="0"/>
          </a:p>
          <a:p>
            <a:endParaRPr lang="ru-RU" sz="600" dirty="0"/>
          </a:p>
          <a:p>
            <a:r>
              <a:rPr lang="ru-RU" sz="1200" dirty="0" smtClean="0"/>
              <a:t>Фактический </a:t>
            </a:r>
            <a:r>
              <a:rPr lang="ru-RU" sz="1200" dirty="0"/>
              <a:t>рацион питания должен соответствовать утвержденному </a:t>
            </a:r>
            <a:endParaRPr lang="ru-RU" sz="1200" dirty="0" smtClean="0"/>
          </a:p>
          <a:p>
            <a:r>
              <a:rPr lang="ru-RU" sz="1200" dirty="0" smtClean="0"/>
              <a:t>примерному </a:t>
            </a:r>
            <a:r>
              <a:rPr lang="ru-RU" sz="1200" dirty="0"/>
              <a:t>меню. </a:t>
            </a:r>
            <a:endParaRPr lang="ru-RU" sz="1200" dirty="0" smtClean="0"/>
          </a:p>
          <a:p>
            <a:endParaRPr lang="ru-RU" sz="600" dirty="0"/>
          </a:p>
          <a:p>
            <a:r>
              <a:rPr lang="ru-RU" sz="1200" dirty="0" smtClean="0"/>
              <a:t>Ежедневно </a:t>
            </a:r>
            <a:r>
              <a:rPr lang="ru-RU" sz="1200" dirty="0"/>
              <a:t>в обеденном зале вывешивают, утвержденное руководителем </a:t>
            </a:r>
            <a:r>
              <a:rPr lang="ru-RU" sz="1200" dirty="0" smtClean="0"/>
              <a:t>ОО, </a:t>
            </a:r>
          </a:p>
          <a:p>
            <a:r>
              <a:rPr lang="ru-RU" sz="1200" dirty="0" smtClean="0"/>
              <a:t>меню</a:t>
            </a:r>
            <a:r>
              <a:rPr lang="ru-RU" sz="1200" dirty="0"/>
              <a:t>, в котором указываются сведения об объемах блюд и названия </a:t>
            </a:r>
            <a:endParaRPr lang="ru-RU" sz="1200" dirty="0" smtClean="0"/>
          </a:p>
          <a:p>
            <a:r>
              <a:rPr lang="ru-RU" sz="1200" dirty="0" smtClean="0"/>
              <a:t>кулинарных </a:t>
            </a:r>
            <a:r>
              <a:rPr lang="ru-RU" sz="1200" dirty="0"/>
              <a:t>изделий</a:t>
            </a:r>
            <a:r>
              <a:rPr lang="ru-RU" sz="1200" dirty="0" smtClean="0"/>
              <a:t>.</a:t>
            </a:r>
          </a:p>
          <a:p>
            <a:endParaRPr lang="ru-RU" sz="600" dirty="0"/>
          </a:p>
          <a:p>
            <a:r>
              <a:rPr lang="ru-RU" sz="1200" dirty="0" smtClean="0"/>
              <a:t>Для </a:t>
            </a:r>
            <a:r>
              <a:rPr lang="ru-RU" sz="1200" dirty="0"/>
              <a:t>осуществления контроля </a:t>
            </a:r>
            <a:r>
              <a:rPr lang="ru-RU" sz="1200" dirty="0" smtClean="0"/>
              <a:t>за качеством </a:t>
            </a:r>
            <a:r>
              <a:rPr lang="ru-RU" sz="1200" dirty="0"/>
              <a:t>готовой </a:t>
            </a:r>
            <a:r>
              <a:rPr lang="ru-RU" sz="1200" dirty="0" smtClean="0"/>
              <a:t>продукции создается </a:t>
            </a:r>
            <a:endParaRPr lang="ru-RU" sz="1200" dirty="0"/>
          </a:p>
          <a:p>
            <a:pPr marL="171450" indent="-171450">
              <a:buFontTx/>
              <a:buChar char="-"/>
            </a:pPr>
            <a:r>
              <a:rPr lang="ru-RU" sz="1200" dirty="0" err="1" smtClean="0"/>
              <a:t>бракеражная</a:t>
            </a:r>
            <a:r>
              <a:rPr lang="ru-RU" sz="1200" dirty="0" smtClean="0"/>
              <a:t> комиссия;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комиссия </a:t>
            </a:r>
            <a:r>
              <a:rPr lang="ru-RU" sz="1200" dirty="0"/>
              <a:t>для осуществления контроля за организацией питания </a:t>
            </a:r>
            <a:r>
              <a:rPr lang="ru-RU" sz="1200" dirty="0" smtClean="0"/>
              <a:t>обучающихся.</a:t>
            </a:r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На сайте размещать ежедневное меню для 1-4 классов, 1 раз в год (либо при внесении изменений) сведения </a:t>
            </a:r>
            <a:r>
              <a:rPr lang="ru-RU" sz="1200" dirty="0"/>
              <a:t>для формирования рейтинга общественной оценки школьного </a:t>
            </a:r>
            <a:r>
              <a:rPr lang="ru-RU" sz="1200" dirty="0" smtClean="0"/>
              <a:t>питания -  </a:t>
            </a:r>
            <a:r>
              <a:rPr lang="ru-RU" sz="1200" dirty="0"/>
              <a:t>файле «</a:t>
            </a:r>
            <a:r>
              <a:rPr lang="ru-RU" sz="1200" dirty="0" err="1" smtClean="0"/>
              <a:t>findex</a:t>
            </a:r>
            <a:r>
              <a:rPr lang="ru-RU" sz="1200" dirty="0" smtClean="0"/>
              <a:t>», Типовое меню, Календарь питания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7027" y="34755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466" y="2718599"/>
            <a:ext cx="3341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77" y="4232405"/>
            <a:ext cx="2708218" cy="180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6426</TotalTime>
  <Words>4791</Words>
  <Application>Microsoft Office PowerPoint</Application>
  <PresentationFormat>Экран (4:3)</PresentationFormat>
  <Paragraphs>322</Paragraphs>
  <Slides>14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2024 год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Romeo1994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User</cp:lastModifiedBy>
  <cp:revision>356</cp:revision>
  <cp:lastPrinted>2024-08-20T10:24:44Z</cp:lastPrinted>
  <dcterms:created xsi:type="dcterms:W3CDTF">2022-08-15T08:04:53Z</dcterms:created>
  <dcterms:modified xsi:type="dcterms:W3CDTF">2024-08-20T10:58:25Z</dcterms:modified>
</cp:coreProperties>
</file>