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2" r:id="rId3"/>
    <p:sldId id="317" r:id="rId4"/>
    <p:sldId id="320" r:id="rId5"/>
    <p:sldId id="321" r:id="rId6"/>
    <p:sldId id="316" r:id="rId7"/>
  </p:sldIdLst>
  <p:sldSz cx="9144000" cy="6858000" type="screen4x3"/>
  <p:notesSz cx="9947275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17" d="100"/>
          <a:sy n="117" d="100"/>
        </p:scale>
        <p:origin x="205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10487" cy="342900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34487" y="0"/>
            <a:ext cx="4310487" cy="342900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fld id="{53064C8F-7DCF-43DE-B16F-BDFD81386854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59138" y="514350"/>
            <a:ext cx="3429000" cy="2573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4728" y="3257551"/>
            <a:ext cx="7957820" cy="3086100"/>
          </a:xfrm>
          <a:prstGeom prst="rect">
            <a:avLst/>
          </a:prstGeom>
        </p:spPr>
        <p:txBody>
          <a:bodyPr vert="horz" lIns="92556" tIns="46278" rIns="92556" bIns="4627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13910"/>
            <a:ext cx="4310487" cy="342900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34487" y="6513910"/>
            <a:ext cx="4310487" cy="342900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059BCFDC-9679-42BE-8238-BB2621931F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2496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495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556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057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556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5142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556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63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556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0611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5556"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9BCFDC-9679-42BE-8238-BB2621931F1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042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32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63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007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06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570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143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441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974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834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360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9A54F-D94E-451D-A0A6-570ED6BBA76A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779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9A54F-D94E-451D-A0A6-570ED6BBA76A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F1CB6-F9E2-4665-A999-9D7EEA5C02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50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516" y="0"/>
            <a:ext cx="648072" cy="115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12924" y="182877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УПРАВЛЕНИЕ ОБРАЗОВАНИЯ АДМИНИСТРАЦИИ</a:t>
            </a: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КУНГУРСКОГО МУНИЦИПАЛЬНОГО ОКРУГА </a:t>
            </a:r>
          </a:p>
          <a:p>
            <a:r>
              <a:rPr lang="ru-RU" sz="1600" dirty="0">
                <a:latin typeface="Arial" pitchFamily="34" charset="0"/>
                <a:cs typeface="Arial" pitchFamily="34" charset="0"/>
              </a:rPr>
              <a:t>ПЕРМСКОГО КРАЯ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97" y="2403527"/>
            <a:ext cx="91349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 проведении августовских </a:t>
            </a:r>
          </a:p>
          <a:p>
            <a:pPr algn="ctr"/>
            <a:r>
              <a:rPr lang="ru-RU" sz="2800" b="1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мероприятий в 2024 году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716016" y="6273225"/>
            <a:ext cx="511016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Arial" pitchFamily="34" charset="0"/>
                <a:cs typeface="Arial" pitchFamily="34" charset="0"/>
              </a:rPr>
              <a:t>Докладчик: Синицкая Татьяна Ивановна,</a:t>
            </a:r>
            <a:br>
              <a:rPr lang="ru-RU" sz="1600" dirty="0">
                <a:latin typeface="Arial" pitchFamily="34" charset="0"/>
                <a:cs typeface="Arial" pitchFamily="34" charset="0"/>
              </a:rPr>
            </a:br>
            <a:r>
              <a:rPr lang="ru-RU" sz="1600" dirty="0">
                <a:latin typeface="Arial" pitchFamily="34" charset="0"/>
                <a:cs typeface="Arial" pitchFamily="34" charset="0"/>
              </a:rPr>
              <a:t>директор МАУ «ЦРО»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097" y="6330187"/>
            <a:ext cx="2408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21 августа 2024 года</a:t>
            </a:r>
          </a:p>
        </p:txBody>
      </p:sp>
    </p:spTree>
    <p:extLst>
      <p:ext uri="{BB962C8B-B14F-4D97-AF65-F5344CB8AC3E}">
        <p14:creationId xmlns:p14="http://schemas.microsoft.com/office/powerpoint/2010/main" val="4198636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-139877" y="371051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Краевые августовские мероприятия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522490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77" y="6486013"/>
            <a:ext cx="206300" cy="3663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06D8B4B-C281-32E8-9638-C42D266D97A2}"/>
              </a:ext>
            </a:extLst>
          </p:cNvPr>
          <p:cNvSpPr txBox="1"/>
          <p:nvPr/>
        </p:nvSpPr>
        <p:spPr>
          <a:xfrm>
            <a:off x="113729" y="2985017"/>
            <a:ext cx="259228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Montserrat" panose="00000500000000000000" pitchFamily="50" charset="-52"/>
              </a:rPr>
              <a:t>ГАУДПО «Институт развития образования Пермского края»</a:t>
            </a:r>
            <a:endParaRPr lang="ru-RU" sz="16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40600A3F-6BCD-828C-79AA-F5148B182E67}"/>
              </a:ext>
            </a:extLst>
          </p:cNvPr>
          <p:cNvCxnSpPr>
            <a:cxnSpLocks/>
          </p:cNvCxnSpPr>
          <p:nvPr/>
        </p:nvCxnSpPr>
        <p:spPr>
          <a:xfrm>
            <a:off x="2411760" y="2985017"/>
            <a:ext cx="0" cy="1452095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99AD2DE9-D01B-EDC4-2177-7A8A2F053A67}"/>
              </a:ext>
            </a:extLst>
          </p:cNvPr>
          <p:cNvCxnSpPr/>
          <p:nvPr/>
        </p:nvCxnSpPr>
        <p:spPr>
          <a:xfrm>
            <a:off x="2411760" y="4688269"/>
            <a:ext cx="0" cy="670904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579A4BB-7969-EC15-FD3F-BADEFCAA4AA7}"/>
              </a:ext>
            </a:extLst>
          </p:cNvPr>
          <p:cNvSpPr txBox="1"/>
          <p:nvPr/>
        </p:nvSpPr>
        <p:spPr>
          <a:xfrm>
            <a:off x="2428713" y="2943831"/>
            <a:ext cx="47136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онлайн-викторины, онлайн-</a:t>
            </a:r>
            <a:r>
              <a:rPr lang="ru-RU" sz="1400" b="1" dirty="0" err="1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квиз</a:t>
            </a:r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марафоны, форумы, диалоговые площадки, вебинары, совещания, семинары,  мастер-классы, открытые диалоги, открытые площадки, семинары-практикумы, ярмарки, круглые столы, фестивали, экспертные сессии, образовательный акселератор, предметные треки</a:t>
            </a:r>
            <a: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  <a:t/>
            </a:r>
            <a:b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</a:br>
            <a:endParaRPr lang="ru-RU" sz="1400" dirty="0">
              <a:solidFill>
                <a:srgbClr val="153344"/>
              </a:solidFill>
              <a:latin typeface="Montserrat" panose="00000500000000000000" pitchFamily="50" charset="-5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D15F407-B661-9BE1-2CD0-B46778D71D67}"/>
              </a:ext>
            </a:extLst>
          </p:cNvPr>
          <p:cNvSpPr txBox="1"/>
          <p:nvPr/>
        </p:nvSpPr>
        <p:spPr>
          <a:xfrm>
            <a:off x="7256473" y="3126820"/>
            <a:ext cx="155571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22.08.2024-24.09.2024</a:t>
            </a:r>
            <a: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  <a:t/>
            </a:r>
            <a:b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</a:br>
            <a:endParaRPr lang="ru-RU" sz="1400" dirty="0">
              <a:solidFill>
                <a:srgbClr val="153344"/>
              </a:solidFill>
              <a:latin typeface="Montserrat" panose="00000500000000000000" pitchFamily="50" charset="-52"/>
            </a:endParaRP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xmlns="" id="{46EDCB87-B196-71ED-4A24-B2800B7DF603}"/>
              </a:ext>
            </a:extLst>
          </p:cNvPr>
          <p:cNvCxnSpPr>
            <a:cxnSpLocks/>
          </p:cNvCxnSpPr>
          <p:nvPr/>
        </p:nvCxnSpPr>
        <p:spPr>
          <a:xfrm>
            <a:off x="83877" y="1268760"/>
            <a:ext cx="8952619" cy="0"/>
          </a:xfrm>
          <a:prstGeom prst="line">
            <a:avLst/>
          </a:prstGeom>
          <a:ln w="28575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869A2DB3-DBB4-91B7-918F-99D72E6BFA7C}"/>
              </a:ext>
            </a:extLst>
          </p:cNvPr>
          <p:cNvCxnSpPr>
            <a:cxnSpLocks/>
          </p:cNvCxnSpPr>
          <p:nvPr/>
        </p:nvCxnSpPr>
        <p:spPr>
          <a:xfrm>
            <a:off x="1409872" y="1323843"/>
            <a:ext cx="0" cy="1313069"/>
          </a:xfrm>
          <a:prstGeom prst="line">
            <a:avLst/>
          </a:prstGeom>
          <a:ln w="57150">
            <a:solidFill>
              <a:srgbClr val="1533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3020FBB5-0847-0857-A401-19B69E8FF261}"/>
              </a:ext>
            </a:extLst>
          </p:cNvPr>
          <p:cNvCxnSpPr>
            <a:cxnSpLocks/>
          </p:cNvCxnSpPr>
          <p:nvPr/>
        </p:nvCxnSpPr>
        <p:spPr>
          <a:xfrm>
            <a:off x="3106132" y="1299648"/>
            <a:ext cx="0" cy="1337264"/>
          </a:xfrm>
          <a:prstGeom prst="line">
            <a:avLst/>
          </a:prstGeom>
          <a:ln w="57150">
            <a:solidFill>
              <a:srgbClr val="1533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91E49C1B-6A3E-4436-ADA6-EC1864F82F8C}"/>
              </a:ext>
            </a:extLst>
          </p:cNvPr>
          <p:cNvSpPr txBox="1"/>
          <p:nvPr/>
        </p:nvSpPr>
        <p:spPr>
          <a:xfrm>
            <a:off x="-186897" y="1364063"/>
            <a:ext cx="18002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мероприятий Года семьи</a:t>
            </a:r>
            <a:endParaRPr lang="ru-RU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75A4779C-5F24-820F-0C75-63BB96B260D8}"/>
              </a:ext>
            </a:extLst>
          </p:cNvPr>
          <p:cNvSpPr txBox="1"/>
          <p:nvPr/>
        </p:nvSpPr>
        <p:spPr>
          <a:xfrm>
            <a:off x="1366497" y="1348822"/>
            <a:ext cx="182212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Реализация проекта «Школа </a:t>
            </a:r>
            <a:r>
              <a:rPr lang="ru-RU" sz="1400" b="1" dirty="0" err="1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МинпросвещенияРоссии</a:t>
            </a:r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endParaRPr lang="ru-RU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6AEEA9F7-C6D3-F9B7-6951-22A3E72A3B93}"/>
              </a:ext>
            </a:extLst>
          </p:cNvPr>
          <p:cNvSpPr txBox="1"/>
          <p:nvPr/>
        </p:nvSpPr>
        <p:spPr>
          <a:xfrm>
            <a:off x="3031458" y="1299648"/>
            <a:ext cx="1935635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Духовно-нравственное и патриотическое воспитание</a:t>
            </a:r>
            <a:endParaRPr lang="ru-RU" sz="1400" dirty="0"/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210971EF-76A1-4F13-1B20-DC88076805E5}"/>
              </a:ext>
            </a:extLst>
          </p:cNvPr>
          <p:cNvCxnSpPr>
            <a:cxnSpLocks/>
          </p:cNvCxnSpPr>
          <p:nvPr/>
        </p:nvCxnSpPr>
        <p:spPr>
          <a:xfrm>
            <a:off x="4932040" y="1323843"/>
            <a:ext cx="0" cy="1313069"/>
          </a:xfrm>
          <a:prstGeom prst="line">
            <a:avLst/>
          </a:prstGeom>
          <a:ln w="57150">
            <a:solidFill>
              <a:srgbClr val="1533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91B7E65F-FFB1-C4B0-91C4-AB41680A1340}"/>
              </a:ext>
            </a:extLst>
          </p:cNvPr>
          <p:cNvSpPr txBox="1"/>
          <p:nvPr/>
        </p:nvSpPr>
        <p:spPr>
          <a:xfrm>
            <a:off x="4967380" y="1292874"/>
            <a:ext cx="2040261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Научно-методическое сопровождение мероприятий в условиях реализации </a:t>
            </a:r>
          </a:p>
          <a:p>
            <a:pPr algn="ctr"/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ФГОС и ФОП</a:t>
            </a:r>
            <a:endParaRPr lang="ru-RU" sz="1400" dirty="0"/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:a16="http://schemas.microsoft.com/office/drawing/2014/main" xmlns="" id="{BB1C7BF4-81E6-5BDD-6E1E-101D5D034543}"/>
              </a:ext>
            </a:extLst>
          </p:cNvPr>
          <p:cNvCxnSpPr>
            <a:cxnSpLocks/>
          </p:cNvCxnSpPr>
          <p:nvPr/>
        </p:nvCxnSpPr>
        <p:spPr>
          <a:xfrm>
            <a:off x="6996235" y="1323843"/>
            <a:ext cx="0" cy="1313069"/>
          </a:xfrm>
          <a:prstGeom prst="line">
            <a:avLst/>
          </a:prstGeom>
          <a:ln w="57150">
            <a:solidFill>
              <a:srgbClr val="1533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33985964-624B-3DFB-3A07-6E2BFF2B68D1}"/>
              </a:ext>
            </a:extLst>
          </p:cNvPr>
          <p:cNvSpPr txBox="1"/>
          <p:nvPr/>
        </p:nvSpPr>
        <p:spPr>
          <a:xfrm>
            <a:off x="6996235" y="1292874"/>
            <a:ext cx="204026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профессиональных компетенций и мастерства педагогов</a:t>
            </a:r>
            <a:endParaRPr lang="ru-RU" sz="1400" dirty="0"/>
          </a:p>
        </p:txBody>
      </p: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xmlns="" id="{A63ECA9A-8302-886B-F344-BB140864E51D}"/>
              </a:ext>
            </a:extLst>
          </p:cNvPr>
          <p:cNvCxnSpPr>
            <a:cxnSpLocks/>
          </p:cNvCxnSpPr>
          <p:nvPr/>
        </p:nvCxnSpPr>
        <p:spPr>
          <a:xfrm>
            <a:off x="7125424" y="2852722"/>
            <a:ext cx="0" cy="1584390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xmlns="" id="{56061B6E-5EB3-6051-7A53-955516518AAD}"/>
              </a:ext>
            </a:extLst>
          </p:cNvPr>
          <p:cNvCxnSpPr/>
          <p:nvPr/>
        </p:nvCxnSpPr>
        <p:spPr>
          <a:xfrm>
            <a:off x="7144875" y="4700555"/>
            <a:ext cx="0" cy="670904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D4B8E9FF-5BFD-80CE-BB6C-B0A5901ADA78}"/>
              </a:ext>
            </a:extLst>
          </p:cNvPr>
          <p:cNvSpPr txBox="1"/>
          <p:nvPr/>
        </p:nvSpPr>
        <p:spPr>
          <a:xfrm>
            <a:off x="7278123" y="4611306"/>
            <a:ext cx="155571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 августа 2024 год</a:t>
            </a:r>
          </a:p>
          <a:p>
            <a:pPr algn="ctr"/>
            <a: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  <a:t>(специалисты УО, ЦРО, педагоги ОО)</a:t>
            </a:r>
            <a:b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</a:br>
            <a:endParaRPr lang="ru-RU" sz="1400" dirty="0">
              <a:solidFill>
                <a:srgbClr val="153344"/>
              </a:solidFill>
              <a:latin typeface="Montserrat" panose="00000500000000000000" pitchFamily="50" charset="-52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EF21D91-0056-DE9E-FA67-3C6DF71DE94D}"/>
              </a:ext>
            </a:extLst>
          </p:cNvPr>
          <p:cNvSpPr txBox="1"/>
          <p:nvPr/>
        </p:nvSpPr>
        <p:spPr>
          <a:xfrm>
            <a:off x="113729" y="4712842"/>
            <a:ext cx="21563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ГБОУ «Академия первых»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Montserrat" panose="00000500000000000000" pitchFamily="50" charset="-5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792383F-04EF-3CE7-0465-DCD0BB627EEE}"/>
              </a:ext>
            </a:extLst>
          </p:cNvPr>
          <p:cNvSpPr txBox="1"/>
          <p:nvPr/>
        </p:nvSpPr>
        <p:spPr>
          <a:xfrm>
            <a:off x="2488110" y="4639896"/>
            <a:ext cx="47136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Конференция «Одаренные дети в сфере общего и дополнительного образования: опыт, проблемы, перспективы»</a:t>
            </a:r>
            <a: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  <a:t/>
            </a:r>
            <a:b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</a:br>
            <a:endParaRPr lang="ru-RU" sz="1400" dirty="0">
              <a:solidFill>
                <a:srgbClr val="153344"/>
              </a:solidFill>
              <a:latin typeface="Montserrat" panose="00000500000000000000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622889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83877" y="409726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Августовское совещание педагогических работников Пермского края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68344" y="1334586"/>
            <a:ext cx="8275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22490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77" y="6486013"/>
            <a:ext cx="206300" cy="3663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06D8B4B-C281-32E8-9638-C42D266D97A2}"/>
              </a:ext>
            </a:extLst>
          </p:cNvPr>
          <p:cNvSpPr txBox="1"/>
          <p:nvPr/>
        </p:nvSpPr>
        <p:spPr>
          <a:xfrm>
            <a:off x="539552" y="162880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Дата проведения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EF21D91-0056-DE9E-FA67-3C6DF71DE94D}"/>
              </a:ext>
            </a:extLst>
          </p:cNvPr>
          <p:cNvSpPr txBox="1"/>
          <p:nvPr/>
        </p:nvSpPr>
        <p:spPr>
          <a:xfrm>
            <a:off x="539552" y="28231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 проведения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51ADA61-612F-74BE-362B-763296B30699}"/>
              </a:ext>
            </a:extLst>
          </p:cNvPr>
          <p:cNvSpPr txBox="1"/>
          <p:nvPr/>
        </p:nvSpPr>
        <p:spPr>
          <a:xfrm>
            <a:off x="539552" y="391730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Состав делегации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E54331C-3C01-5D5A-C3DC-71BC2D3F05C3}"/>
              </a:ext>
            </a:extLst>
          </p:cNvPr>
          <p:cNvSpPr txBox="1"/>
          <p:nvPr/>
        </p:nvSpPr>
        <p:spPr>
          <a:xfrm>
            <a:off x="539552" y="5037010"/>
            <a:ext cx="2681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Тема</a:t>
            </a:r>
            <a:endParaRPr lang="ru-RU" dirty="0">
              <a:solidFill>
                <a:srgbClr val="1533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40600A3F-6BCD-828C-79AA-F5148B182E67}"/>
              </a:ext>
            </a:extLst>
          </p:cNvPr>
          <p:cNvCxnSpPr/>
          <p:nvPr/>
        </p:nvCxnSpPr>
        <p:spPr>
          <a:xfrm>
            <a:off x="3387923" y="1628800"/>
            <a:ext cx="0" cy="670904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99AD2DE9-D01B-EDC4-2177-7A8A2F053A67}"/>
              </a:ext>
            </a:extLst>
          </p:cNvPr>
          <p:cNvCxnSpPr/>
          <p:nvPr/>
        </p:nvCxnSpPr>
        <p:spPr>
          <a:xfrm>
            <a:off x="3387923" y="2758096"/>
            <a:ext cx="0" cy="670904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25375C93-C69B-D758-7948-71020E4EE58D}"/>
              </a:ext>
            </a:extLst>
          </p:cNvPr>
          <p:cNvCxnSpPr/>
          <p:nvPr/>
        </p:nvCxnSpPr>
        <p:spPr>
          <a:xfrm>
            <a:off x="3402699" y="3892729"/>
            <a:ext cx="0" cy="670904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xmlns="" id="{C4502FC3-5566-C08C-859B-00332FFBE658}"/>
              </a:ext>
            </a:extLst>
          </p:cNvPr>
          <p:cNvCxnSpPr/>
          <p:nvPr/>
        </p:nvCxnSpPr>
        <p:spPr>
          <a:xfrm>
            <a:off x="3402699" y="5037010"/>
            <a:ext cx="0" cy="670904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579A4BB-7969-EC15-FD3F-BADEFCAA4AA7}"/>
              </a:ext>
            </a:extLst>
          </p:cNvPr>
          <p:cNvSpPr txBox="1"/>
          <p:nvPr/>
        </p:nvSpPr>
        <p:spPr>
          <a:xfrm>
            <a:off x="3566581" y="1646231"/>
            <a:ext cx="4060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 августа 2024 г.</a:t>
            </a:r>
            <a: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  <a:t/>
            </a:r>
            <a:b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</a:br>
            <a:endParaRPr lang="ru-RU" sz="1400" dirty="0">
              <a:solidFill>
                <a:srgbClr val="153344"/>
              </a:solidFill>
              <a:latin typeface="Montserrat" panose="00000500000000000000" pitchFamily="50" charset="-5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D15F407-B661-9BE1-2CD0-B46778D71D67}"/>
              </a:ext>
            </a:extLst>
          </p:cNvPr>
          <p:cNvSpPr txBox="1"/>
          <p:nvPr/>
        </p:nvSpPr>
        <p:spPr>
          <a:xfrm>
            <a:off x="3644007" y="2768693"/>
            <a:ext cx="481572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Пермская филармония, Большой концертный зал</a:t>
            </a:r>
            <a:r>
              <a:rPr lang="ru-RU" sz="1400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dirty="0">
              <a:solidFill>
                <a:srgbClr val="1533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C6313216-9587-AC46-4CDD-52344960D176}"/>
              </a:ext>
            </a:extLst>
          </p:cNvPr>
          <p:cNvSpPr txBox="1"/>
          <p:nvPr/>
        </p:nvSpPr>
        <p:spPr>
          <a:xfrm>
            <a:off x="3623977" y="3831580"/>
            <a:ext cx="44088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установлена квота</a:t>
            </a:r>
            <a: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  <a:t/>
            </a:r>
            <a:b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</a:br>
            <a:endParaRPr lang="ru-RU" sz="1400" dirty="0">
              <a:solidFill>
                <a:srgbClr val="153344"/>
              </a:solidFill>
              <a:latin typeface="Montserrat" panose="00000500000000000000" pitchFamily="50" charset="-5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6DD30CA2-5BED-8550-675A-20D1C53D7A52}"/>
              </a:ext>
            </a:extLst>
          </p:cNvPr>
          <p:cNvSpPr txBox="1"/>
          <p:nvPr/>
        </p:nvSpPr>
        <p:spPr>
          <a:xfrm>
            <a:off x="3566581" y="4946202"/>
            <a:ext cx="5037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Основные стратегические ориентиры в реализации государственной политики в сфере образования: Пермский край </a:t>
            </a:r>
            <a:endParaRPr lang="ru-RU" dirty="0">
              <a:solidFill>
                <a:srgbClr val="1533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36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1939" y="13126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Августовское совещание педагогических работников Кунгурского муниципального округа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68344" y="1334586"/>
            <a:ext cx="8275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22490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77" y="6486013"/>
            <a:ext cx="206300" cy="3663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06D8B4B-C281-32E8-9638-C42D266D97A2}"/>
              </a:ext>
            </a:extLst>
          </p:cNvPr>
          <p:cNvSpPr txBox="1"/>
          <p:nvPr/>
        </p:nvSpPr>
        <p:spPr>
          <a:xfrm>
            <a:off x="465377" y="3286531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Дата и время проведения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EF21D91-0056-DE9E-FA67-3C6DF71DE94D}"/>
              </a:ext>
            </a:extLst>
          </p:cNvPr>
          <p:cNvSpPr txBox="1"/>
          <p:nvPr/>
        </p:nvSpPr>
        <p:spPr>
          <a:xfrm>
            <a:off x="465377" y="490079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Место проведения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40600A3F-6BCD-828C-79AA-F5148B182E67}"/>
              </a:ext>
            </a:extLst>
          </p:cNvPr>
          <p:cNvCxnSpPr/>
          <p:nvPr/>
        </p:nvCxnSpPr>
        <p:spPr>
          <a:xfrm>
            <a:off x="3275856" y="3261958"/>
            <a:ext cx="0" cy="670904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99AD2DE9-D01B-EDC4-2177-7A8A2F053A67}"/>
              </a:ext>
            </a:extLst>
          </p:cNvPr>
          <p:cNvCxnSpPr/>
          <p:nvPr/>
        </p:nvCxnSpPr>
        <p:spPr>
          <a:xfrm>
            <a:off x="3275856" y="4797152"/>
            <a:ext cx="0" cy="670904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579A4BB-7969-EC15-FD3F-BADEFCAA4AA7}"/>
              </a:ext>
            </a:extLst>
          </p:cNvPr>
          <p:cNvSpPr txBox="1"/>
          <p:nvPr/>
        </p:nvSpPr>
        <p:spPr>
          <a:xfrm>
            <a:off x="3459111" y="3239969"/>
            <a:ext cx="406002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августа 2024 г.</a:t>
            </a:r>
          </a:p>
          <a:p>
            <a:r>
              <a:rPr lang="ru-RU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09.30-16.30</a:t>
            </a:r>
            <a: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  <a:t/>
            </a:r>
            <a:b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</a:br>
            <a:endParaRPr lang="ru-RU" sz="1400" dirty="0">
              <a:solidFill>
                <a:srgbClr val="153344"/>
              </a:solidFill>
              <a:latin typeface="Montserrat" panose="00000500000000000000" pitchFamily="50" charset="-5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D15F407-B661-9BE1-2CD0-B46778D71D67}"/>
              </a:ext>
            </a:extLst>
          </p:cNvPr>
          <p:cNvSpPr txBox="1"/>
          <p:nvPr/>
        </p:nvSpPr>
        <p:spPr>
          <a:xfrm>
            <a:off x="3404297" y="4896376"/>
            <a:ext cx="48157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МАОУ СОШ №21</a:t>
            </a:r>
            <a:r>
              <a:rPr lang="ru-RU" dirty="0">
                <a:solidFill>
                  <a:srgbClr val="153344"/>
                </a:solidFill>
                <a:latin typeface="Montserrat" panose="00000500000000000000" pitchFamily="50" charset="-52"/>
              </a:rPr>
              <a:t/>
            </a:r>
            <a:br>
              <a:rPr lang="ru-RU" dirty="0">
                <a:solidFill>
                  <a:srgbClr val="153344"/>
                </a:solidFill>
                <a:latin typeface="Montserrat" panose="00000500000000000000" pitchFamily="50" charset="-52"/>
              </a:rPr>
            </a:br>
            <a:endParaRPr lang="ru-RU" dirty="0">
              <a:solidFill>
                <a:srgbClr val="153344"/>
              </a:solidFill>
              <a:latin typeface="Montserrat" panose="00000500000000000000" pitchFamily="50" charset="-5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535FAA8-D0EB-F8AC-F516-34B79B34B536}"/>
              </a:ext>
            </a:extLst>
          </p:cNvPr>
          <p:cNvSpPr txBox="1"/>
          <p:nvPr/>
        </p:nvSpPr>
        <p:spPr>
          <a:xfrm>
            <a:off x="477297" y="169526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Распоряжение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B5671403-A8A6-878C-8E8E-643520D2DFA3}"/>
              </a:ext>
            </a:extLst>
          </p:cNvPr>
          <p:cNvCxnSpPr>
            <a:cxnSpLocks/>
          </p:cNvCxnSpPr>
          <p:nvPr/>
        </p:nvCxnSpPr>
        <p:spPr>
          <a:xfrm>
            <a:off x="3250354" y="1695269"/>
            <a:ext cx="0" cy="1085659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5909145E-1359-D58C-A409-B63BD2FF7516}"/>
              </a:ext>
            </a:extLst>
          </p:cNvPr>
          <p:cNvSpPr txBox="1"/>
          <p:nvPr/>
        </p:nvSpPr>
        <p:spPr>
          <a:xfrm>
            <a:off x="3431124" y="1706188"/>
            <a:ext cx="4957300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«О проведении Августовского совещания педагогических работников Кунгурского муниципального округа» </a:t>
            </a:r>
          </a:p>
          <a:p>
            <a:r>
              <a:rPr lang="ru-RU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 21.08.2024 </a:t>
            </a:r>
            <a: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  <a:t/>
            </a:r>
            <a:b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</a:br>
            <a:endParaRPr lang="ru-RU" sz="1400" dirty="0">
              <a:solidFill>
                <a:srgbClr val="153344"/>
              </a:solidFill>
              <a:latin typeface="Montserrat" panose="00000500000000000000" pitchFamily="50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323192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1939" y="13126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Августовское совещание педагогических работников Кунгурского муниципального округа Пермского края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68344" y="1334586"/>
            <a:ext cx="8275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22490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77" y="6486013"/>
            <a:ext cx="206300" cy="3663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406D8B4B-C281-32E8-9638-C42D266D97A2}"/>
              </a:ext>
            </a:extLst>
          </p:cNvPr>
          <p:cNvSpPr txBox="1"/>
          <p:nvPr/>
        </p:nvSpPr>
        <p:spPr>
          <a:xfrm>
            <a:off x="467544" y="2724932"/>
            <a:ext cx="2592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Квота на участие в августовском совещании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EF21D91-0056-DE9E-FA67-3C6DF71DE94D}"/>
              </a:ext>
            </a:extLst>
          </p:cNvPr>
          <p:cNvSpPr txBox="1"/>
          <p:nvPr/>
        </p:nvSpPr>
        <p:spPr>
          <a:xfrm>
            <a:off x="467544" y="4324760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Регламент проведения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40600A3F-6BCD-828C-79AA-F5148B182E67}"/>
              </a:ext>
            </a:extLst>
          </p:cNvPr>
          <p:cNvCxnSpPr>
            <a:cxnSpLocks/>
          </p:cNvCxnSpPr>
          <p:nvPr/>
        </p:nvCxnSpPr>
        <p:spPr>
          <a:xfrm>
            <a:off x="3250354" y="2736503"/>
            <a:ext cx="0" cy="1628601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99AD2DE9-D01B-EDC4-2177-7A8A2F053A67}"/>
              </a:ext>
            </a:extLst>
          </p:cNvPr>
          <p:cNvCxnSpPr>
            <a:cxnSpLocks/>
          </p:cNvCxnSpPr>
          <p:nvPr/>
        </p:nvCxnSpPr>
        <p:spPr>
          <a:xfrm>
            <a:off x="3250354" y="4581128"/>
            <a:ext cx="0" cy="1584176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E579A4BB-7969-EC15-FD3F-BADEFCAA4AA7}"/>
              </a:ext>
            </a:extLst>
          </p:cNvPr>
          <p:cNvSpPr txBox="1"/>
          <p:nvPr/>
        </p:nvSpPr>
        <p:spPr>
          <a:xfrm>
            <a:off x="3277772" y="2631274"/>
            <a:ext cx="4737555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400" b="1" dirty="0">
              <a:solidFill>
                <a:srgbClr val="C59C5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письмо для ОО «О проведении Августовского совещания педагогических работников Кунгурского муниципального округа» </a:t>
            </a:r>
          </a:p>
          <a:p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21.08.2024 года </a:t>
            </a:r>
          </a:p>
          <a:p>
            <a:r>
              <a:rPr lang="ru-RU" sz="1200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200" dirty="0">
              <a:solidFill>
                <a:srgbClr val="1533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DD15F407-B661-9BE1-2CD0-B46778D71D67}"/>
              </a:ext>
            </a:extLst>
          </p:cNvPr>
          <p:cNvSpPr txBox="1"/>
          <p:nvPr/>
        </p:nvSpPr>
        <p:spPr>
          <a:xfrm>
            <a:off x="3277772" y="4350339"/>
            <a:ext cx="562200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презентационных и выставочных площадок (фотовыставка «Школа – родной дом!», «Мой наставник»)</a:t>
            </a:r>
          </a:p>
          <a:p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торжественное открытие</a:t>
            </a:r>
          </a:p>
          <a:p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представление молодых специалистов</a:t>
            </a:r>
          </a:p>
          <a:p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награждение лучших педагогов</a:t>
            </a:r>
          </a:p>
          <a:p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пленарная часть</a:t>
            </a:r>
          </a:p>
          <a:p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награждение победителей муниципального проекта-конкурса «Образовательная организация года»</a:t>
            </a:r>
          </a:p>
          <a:p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работа площадок – проектно-образовательных сессий (9)</a:t>
            </a:r>
          </a:p>
          <a:p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торжественное закрытие </a:t>
            </a:r>
            <a: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  <a:t/>
            </a:r>
            <a:br>
              <a:rPr lang="ru-RU" sz="1400" dirty="0">
                <a:solidFill>
                  <a:srgbClr val="153344"/>
                </a:solidFill>
                <a:latin typeface="Montserrat" panose="00000500000000000000" pitchFamily="50" charset="-52"/>
              </a:rPr>
            </a:br>
            <a:endParaRPr lang="ru-RU" sz="1400" dirty="0">
              <a:solidFill>
                <a:srgbClr val="153344"/>
              </a:solidFill>
              <a:latin typeface="Montserrat" panose="00000500000000000000" pitchFamily="50" charset="-5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535FAA8-D0EB-F8AC-F516-34B79B34B536}"/>
              </a:ext>
            </a:extLst>
          </p:cNvPr>
          <p:cNvSpPr txBox="1"/>
          <p:nvPr/>
        </p:nvSpPr>
        <p:spPr>
          <a:xfrm>
            <a:off x="477297" y="1695269"/>
            <a:ext cx="25922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Категория участников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B5671403-A8A6-878C-8E8E-643520D2DFA3}"/>
              </a:ext>
            </a:extLst>
          </p:cNvPr>
          <p:cNvCxnSpPr/>
          <p:nvPr/>
        </p:nvCxnSpPr>
        <p:spPr>
          <a:xfrm>
            <a:off x="3250354" y="1695269"/>
            <a:ext cx="0" cy="670904"/>
          </a:xfrm>
          <a:prstGeom prst="line">
            <a:avLst/>
          </a:prstGeom>
          <a:ln w="57150">
            <a:solidFill>
              <a:srgbClr val="C59C5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5909145E-1359-D58C-A409-B63BD2FF7516}"/>
              </a:ext>
            </a:extLst>
          </p:cNvPr>
          <p:cNvSpPr txBox="1"/>
          <p:nvPr/>
        </p:nvSpPr>
        <p:spPr>
          <a:xfrm>
            <a:off x="3270471" y="1613598"/>
            <a:ext cx="43812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solidFill>
                  <a:srgbClr val="C59C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административные команды и педагогические коллективы образовательных организаций</a:t>
            </a:r>
            <a:r>
              <a:rPr lang="ru-RU" sz="1400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400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dirty="0">
              <a:solidFill>
                <a:srgbClr val="1533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2713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153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Решение:</a:t>
            </a:r>
            <a:endParaRPr lang="ru-RU" sz="1800" b="1" dirty="0">
              <a:solidFill>
                <a:srgbClr val="1533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68344" y="1334586"/>
            <a:ext cx="82756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22490"/>
            <a:ext cx="9144000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         Управление образования администрации Кунгурского муниципального округа Пермского края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77" y="6486013"/>
            <a:ext cx="206300" cy="36632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ABFCFE2-F68C-A980-592C-4700DE6A6A99}"/>
              </a:ext>
            </a:extLst>
          </p:cNvPr>
          <p:cNvSpPr txBox="1"/>
          <p:nvPr/>
        </p:nvSpPr>
        <p:spPr>
          <a:xfrm>
            <a:off x="83877" y="1513933"/>
            <a:ext cx="817290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Принять информацию к сведению.</a:t>
            </a:r>
          </a:p>
          <a:p>
            <a:pPr marL="342900" indent="-342900" algn="just">
              <a:buAutoNum type="arabicPeriod" startAt="2"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Руководителям образовательных организаций: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2.1.  обеспечить активное участие административных, управленческих команд и педагогов в краевых августовских мероприятиях (согласно планов);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2.2. обеспечить участие административных, управленческих команд и педагогов в Августовском совещании педагогических работников Кунгурского муниципального округа (согласно установленной квоте);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2.3. обеспечить присутствие на  Августовском совещании педагогических работников Кунгурского муниципального округа пар, состоящих из молодого специалиста и его наставника;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2.4. обеспечить присутствие на  Августовском совещании педагогических работников Кунгурского муниципального округа   награждаемых педагогов (согласно списка награждаемых педагогов);</a:t>
            </a:r>
          </a:p>
          <a:p>
            <a:pPr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2.5. направить заявки на участие делегаций в Августовском совещании в срок до 23.08.2024 г. </a:t>
            </a:r>
          </a:p>
        </p:txBody>
      </p:sp>
    </p:spTree>
    <p:extLst>
      <p:ext uri="{BB962C8B-B14F-4D97-AF65-F5344CB8AC3E}">
        <p14:creationId xmlns:p14="http://schemas.microsoft.com/office/powerpoint/2010/main" val="7265691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3941</TotalTime>
  <Words>469</Words>
  <Application>Microsoft Office PowerPoint</Application>
  <PresentationFormat>Экран (4:3)</PresentationFormat>
  <Paragraphs>75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Montserrat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Romeo1994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User</cp:lastModifiedBy>
  <cp:revision>326</cp:revision>
  <cp:lastPrinted>2022-11-25T04:14:17Z</cp:lastPrinted>
  <dcterms:created xsi:type="dcterms:W3CDTF">2022-08-15T08:04:53Z</dcterms:created>
  <dcterms:modified xsi:type="dcterms:W3CDTF">2024-08-21T03:30:54Z</dcterms:modified>
</cp:coreProperties>
</file>