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84" r:id="rId2"/>
    <p:sldId id="385" r:id="rId3"/>
    <p:sldId id="386" r:id="rId4"/>
    <p:sldId id="387" r:id="rId5"/>
    <p:sldId id="388" r:id="rId6"/>
    <p:sldId id="389" r:id="rId7"/>
    <p:sldId id="410" r:id="rId8"/>
    <p:sldId id="411" r:id="rId9"/>
    <p:sldId id="424" r:id="rId10"/>
    <p:sldId id="412" r:id="rId11"/>
    <p:sldId id="414" r:id="rId12"/>
    <p:sldId id="415" r:id="rId13"/>
    <p:sldId id="416" r:id="rId14"/>
    <p:sldId id="390" r:id="rId15"/>
    <p:sldId id="417" r:id="rId16"/>
    <p:sldId id="418" r:id="rId17"/>
    <p:sldId id="419" r:id="rId18"/>
    <p:sldId id="420" r:id="rId19"/>
    <p:sldId id="421" r:id="rId20"/>
    <p:sldId id="422" r:id="rId21"/>
    <p:sldId id="423" r:id="rId22"/>
    <p:sldId id="391" r:id="rId23"/>
    <p:sldId id="394" r:id="rId24"/>
    <p:sldId id="392" r:id="rId25"/>
    <p:sldId id="393" r:id="rId26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9" autoAdjust="0"/>
    <p:restoredTop sz="80838" autoAdjust="0"/>
  </p:normalViewPr>
  <p:slideViewPr>
    <p:cSldViewPr snapToGrid="0">
      <p:cViewPr varScale="1">
        <p:scale>
          <a:sx n="60" d="100"/>
          <a:sy n="60" d="100"/>
        </p:scale>
        <p:origin x="88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4080512776647615E-2"/>
          <c:y val="6.7203088545717146E-2"/>
          <c:w val="0.45689789428158778"/>
          <c:h val="0.681381586730658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4"/>
            <c:bubble3D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1-A944-4461-A929-96D0C899D61F}"/>
              </c:ext>
            </c:extLst>
          </c:dPt>
          <c:dLbls>
            <c:dLbl>
              <c:idx val="2"/>
              <c:layout>
                <c:manualLayout>
                  <c:x val="-4.3123308719666071E-3"/>
                  <c:y val="-5.72411831608691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400" baseline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8945439594013357E-2"/>
                  <c:y val="-8.4693303948923729E-2"/>
                </c:manualLayout>
              </c:layout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400" baseline="0"/>
                    </a:pPr>
                    <a:r>
                      <a:rPr lang="en-US" dirty="0" smtClean="0"/>
                      <a:t>15,60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 wrap="square" lIns="38100" tIns="19050" rIns="38100" bIns="19050" anchor="ctr">
                    <a:spAutoFit/>
                  </a:bodyPr>
                  <a:lstStyle/>
                  <a:p>
                    <a:pPr>
                      <a:defRPr sz="1400" baseline="0"/>
                    </a:pPr>
                    <a:r>
                      <a:rPr lang="en-US" dirty="0" smtClean="0"/>
                      <a:t>20,90</a:t>
                    </a:r>
                    <a:endParaRPr lang="en-US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1">
                  <c:v>ремонт зданий, помещений, территорий, устройство спортивных площадок, центров "Точка Роста", проектов: инициативного бюджетирования, "Школьный двор", подготовку систем отопления к зиме 2024-2025</c:v>
                </c:pt>
                <c:pt idx="2">
                  <c:v>приобретение оборудования и порочие</c:v>
                </c:pt>
                <c:pt idx="3">
                  <c:v>обеспечение санитарно-эпидемиологического состояния и пожарной безопасности</c:v>
                </c:pt>
                <c:pt idx="4">
                  <c:v>обеспечение антитеррористической защищенности объектов образования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1">
                  <c:v>139.30000000000001</c:v>
                </c:pt>
                <c:pt idx="2">
                  <c:v>7.3</c:v>
                </c:pt>
                <c:pt idx="3">
                  <c:v>17.3</c:v>
                </c:pt>
                <c:pt idx="4">
                  <c:v>19.2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944-4461-A929-96D0C899D6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delete val="1"/>
      </c:legendEntry>
      <c:legendEntry>
        <c:idx val="1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100"/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100"/>
            </a:pPr>
            <a:endParaRPr lang="ru-RU"/>
          </a:p>
        </c:txPr>
      </c:legendEntry>
      <c:layout>
        <c:manualLayout>
          <c:xMode val="edge"/>
          <c:yMode val="edge"/>
          <c:x val="0.48147260529815178"/>
          <c:y val="1.4535237804914052E-2"/>
          <c:w val="0.51661705470851049"/>
          <c:h val="0.96428944168424324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515655641066407E-4"/>
          <c:y val="0"/>
          <c:w val="0.7580735044937763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32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202-4081-9CD3-A8695830D476}"/>
              </c:ext>
            </c:extLst>
          </c:dPt>
          <c:dPt>
            <c:idx val="1"/>
            <c:bubble3D val="0"/>
            <c:explosion val="12"/>
            <c:extLst xmlns:c16r2="http://schemas.microsoft.com/office/drawing/2015/06/chart">
              <c:ext xmlns:c16="http://schemas.microsoft.com/office/drawing/2014/chart" uri="{C3380CC4-5D6E-409C-BE32-E72D297353CC}">
                <c16:uniqueId val="{00000003-9202-4081-9CD3-A8695830D476}"/>
              </c:ext>
            </c:extLst>
          </c:dPt>
          <c:dLbls>
            <c:dLbl>
              <c:idx val="0"/>
              <c:layout>
                <c:manualLayout>
                  <c:x val="-0.23206618174170118"/>
                  <c:y val="1.0203984755114445E-3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dirty="0" smtClean="0"/>
                      <a:t>74,1 </a:t>
                    </a:r>
                    <a:endParaRPr lang="en-US" sz="1600" dirty="0"/>
                  </a:p>
                </c:rich>
              </c:tx>
              <c:numFmt formatCode="#,##0.00" sourceLinked="0"/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8443533790709105"/>
                  <c:y val="-8.762052734622508E-2"/>
                </c:manualLayout>
              </c:layout>
              <c:tx>
                <c:rich>
                  <a:bodyPr/>
                  <a:lstStyle/>
                  <a:p>
                    <a:pPr>
                      <a:defRPr sz="1600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600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1600" dirty="0" smtClean="0">
                        <a:latin typeface="Times New Roman" pitchFamily="18" charset="0"/>
                        <a:cs typeface="Times New Roman" pitchFamily="18" charset="0"/>
                      </a:rPr>
                      <a:t>107,0  </a:t>
                    </a:r>
                    <a:endParaRPr lang="en-US" sz="1600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202-4081-9CD3-A8695830D47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Средства бюджета Пермского края (млн.руб.)</c:v>
                </c:pt>
                <c:pt idx="1">
                  <c:v>Средства бюджета Кунгурского МО (млн.руб.)</c:v>
                </c:pt>
                <c:pt idx="2">
                  <c:v>Средства федерального бюджета (млн. руб.)</c:v>
                </c:pt>
              </c:strCache>
            </c:strRef>
          </c:cat>
          <c:val>
            <c:numRef>
              <c:f>Лист1!$B$2:$B$4</c:f>
              <c:numCache>
                <c:formatCode>#,##0_ ;\-#,##0\ </c:formatCode>
                <c:ptCount val="3"/>
                <c:pt idx="0">
                  <c:v>74.099999999999994</c:v>
                </c:pt>
                <c:pt idx="1">
                  <c:v>104.85</c:v>
                </c:pt>
                <c:pt idx="2" formatCode="#,##0.0_ ;\-#,##0.0\ 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202-4081-9CD3-A8695830D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9133596531764507"/>
          <c:y val="6.1753508548520304E-2"/>
          <c:w val="0.29969184899489898"/>
          <c:h val="0.8218306658636671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9564" cy="495288"/>
          </a:xfrm>
          <a:prstGeom prst="rect">
            <a:avLst/>
          </a:prstGeom>
        </p:spPr>
        <p:txBody>
          <a:bodyPr vert="horz" lIns="90749" tIns="45374" rIns="90749" bIns="4537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627" y="0"/>
            <a:ext cx="2919564" cy="495288"/>
          </a:xfrm>
          <a:prstGeom prst="rect">
            <a:avLst/>
          </a:prstGeom>
        </p:spPr>
        <p:txBody>
          <a:bodyPr vert="horz" lIns="90749" tIns="45374" rIns="90749" bIns="45374" rtlCol="0"/>
          <a:lstStyle>
            <a:lvl1pPr algn="r">
              <a:defRPr sz="1200"/>
            </a:lvl1pPr>
          </a:lstStyle>
          <a:p>
            <a:fld id="{C8A8FDD4-2263-4005-A13E-6921163932B9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371026"/>
            <a:ext cx="2919564" cy="495288"/>
          </a:xfrm>
          <a:prstGeom prst="rect">
            <a:avLst/>
          </a:prstGeom>
        </p:spPr>
        <p:txBody>
          <a:bodyPr vert="horz" lIns="90749" tIns="45374" rIns="90749" bIns="4537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627" y="9371026"/>
            <a:ext cx="2919564" cy="495288"/>
          </a:xfrm>
          <a:prstGeom prst="rect">
            <a:avLst/>
          </a:prstGeom>
        </p:spPr>
        <p:txBody>
          <a:bodyPr vert="horz" lIns="90749" tIns="45374" rIns="90749" bIns="45374" rtlCol="0" anchor="b"/>
          <a:lstStyle>
            <a:lvl1pPr algn="r">
              <a:defRPr sz="1200"/>
            </a:lvl1pPr>
          </a:lstStyle>
          <a:p>
            <a:fld id="{3B44768E-D791-4261-AFD2-846B75C66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531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831" cy="495029"/>
          </a:xfrm>
          <a:prstGeom prst="rect">
            <a:avLst/>
          </a:prstGeom>
        </p:spPr>
        <p:txBody>
          <a:bodyPr vert="horz" lIns="90749" tIns="45374" rIns="90749" bIns="4537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1"/>
            <a:ext cx="2918831" cy="495029"/>
          </a:xfrm>
          <a:prstGeom prst="rect">
            <a:avLst/>
          </a:prstGeom>
        </p:spPr>
        <p:txBody>
          <a:bodyPr vert="horz" lIns="90749" tIns="45374" rIns="90749" bIns="45374" rtlCol="0"/>
          <a:lstStyle>
            <a:lvl1pPr algn="r">
              <a:defRPr sz="1200"/>
            </a:lvl1pPr>
          </a:lstStyle>
          <a:p>
            <a:fld id="{A78CFD67-3F35-4B77-80ED-043206F591CC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49" tIns="45374" rIns="90749" bIns="4537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2"/>
            <a:ext cx="5388610" cy="3884861"/>
          </a:xfrm>
          <a:prstGeom prst="rect">
            <a:avLst/>
          </a:prstGeom>
        </p:spPr>
        <p:txBody>
          <a:bodyPr vert="horz" lIns="90749" tIns="45374" rIns="90749" bIns="4537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0749" tIns="45374" rIns="90749" bIns="4537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6"/>
            <a:ext cx="2918831" cy="495028"/>
          </a:xfrm>
          <a:prstGeom prst="rect">
            <a:avLst/>
          </a:prstGeom>
        </p:spPr>
        <p:txBody>
          <a:bodyPr vert="horz" lIns="90749" tIns="45374" rIns="90749" bIns="45374" rtlCol="0" anchor="b"/>
          <a:lstStyle>
            <a:lvl1pPr algn="r">
              <a:defRPr sz="1200"/>
            </a:lvl1pPr>
          </a:lstStyle>
          <a:p>
            <a:fld id="{E7313DEE-ECEF-46DD-BCA7-8D60072A49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41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Подготовка ОО к новому учебному году – </a:t>
            </a:r>
            <a:r>
              <a:rPr lang="ru-RU" b="1" dirty="0"/>
              <a:t>это комплекс мероприятий, направленных на предоставление обучающимся и воспитанникам качественного и безопасного образовательного процесса.</a:t>
            </a:r>
            <a:r>
              <a:rPr lang="ru-RU" dirty="0"/>
              <a:t> Содержание зданий и территорий ОО в нормативном состоянии должно поддерживаться постоянно, но в летний период учреждение выполняет те работы, которые сложно выполнить в учебный период.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BCFDC-9679-42BE-8238-BB2621931F1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4120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C1B6-F0E6-46F2-BCC0-1D58C335A1A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644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13DEE-ECEF-46DD-BCA7-8D60072A49A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6286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13DEE-ECEF-46DD-BCA7-8D60072A49A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657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подготовке образовательных организаций к новому учебному году выделено и освоено дополнительных средств в сумме </a:t>
            </a:r>
            <a:r>
              <a:rPr lang="ru-RU" b="1" dirty="0" smtClean="0"/>
              <a:t>183,1 млн. рублей</a:t>
            </a:r>
            <a:r>
              <a:rPr lang="ru-RU" dirty="0" smtClean="0"/>
              <a:t>. Данные средства направлены на реализацию:</a:t>
            </a:r>
          </a:p>
          <a:p>
            <a:r>
              <a:rPr lang="ru-RU" dirty="0" smtClean="0"/>
              <a:t>- мероприятий по ремонту зданий, помещений, территорий, устройству спортивных площадок,</a:t>
            </a:r>
            <a:r>
              <a:rPr lang="ru-RU" baseline="0" dirty="0" smtClean="0"/>
              <a:t> центров «Точка Роста», проектов инициативного бюджетирования, проекта «Школьный двор», приобретению оборудования, подготовку систем отопления к зимнему периоду и пр. в сумме </a:t>
            </a:r>
            <a:r>
              <a:rPr lang="ru-RU" b="1" baseline="0" dirty="0" smtClean="0"/>
              <a:t>139,3 млн. руб.</a:t>
            </a:r>
            <a:r>
              <a:rPr lang="ru-RU" baseline="0" dirty="0" smtClean="0"/>
              <a:t>;</a:t>
            </a:r>
          </a:p>
          <a:p>
            <a:pPr marL="169375" indent="-169375">
              <a:buFontTx/>
              <a:buChar char="-"/>
            </a:pPr>
            <a:r>
              <a:rPr lang="ru-RU" baseline="0" dirty="0" smtClean="0"/>
              <a:t>мероприятий по обеспечению санитарно-эпидемиологического состояния и пожарной безопасности в сумме </a:t>
            </a:r>
            <a:r>
              <a:rPr lang="ru-RU" b="1" baseline="0" dirty="0" smtClean="0"/>
              <a:t>15,6</a:t>
            </a:r>
            <a:r>
              <a:rPr lang="ru-RU" baseline="0" dirty="0" smtClean="0"/>
              <a:t> </a:t>
            </a:r>
            <a:r>
              <a:rPr lang="ru-RU" b="1" baseline="0" dirty="0" smtClean="0"/>
              <a:t>млн. руб.</a:t>
            </a:r>
            <a:r>
              <a:rPr lang="ru-RU" baseline="0" dirty="0" smtClean="0"/>
              <a:t>;</a:t>
            </a:r>
          </a:p>
          <a:p>
            <a:pPr marL="169375" indent="-169375">
              <a:buFontTx/>
              <a:buChar char="-"/>
            </a:pPr>
            <a:r>
              <a:rPr lang="ru-RU" baseline="0" dirty="0" smtClean="0"/>
              <a:t>мероприятия по обеспечению антитеррористической защищенности объектов образования в сумме </a:t>
            </a:r>
            <a:r>
              <a:rPr lang="ru-RU" b="1" baseline="0" dirty="0" smtClean="0"/>
              <a:t>20,9 млн. руб</a:t>
            </a:r>
            <a:r>
              <a:rPr lang="ru-RU" baseline="0" dirty="0" smtClean="0"/>
              <a:t>.,</a:t>
            </a:r>
          </a:p>
          <a:p>
            <a:pPr marL="169375" indent="-169375">
              <a:buFontTx/>
              <a:buChar char="-"/>
            </a:pPr>
            <a:r>
              <a:rPr lang="ru-RU" baseline="0" dirty="0" smtClean="0"/>
              <a:t>мероприятия по приобретению оборудования и прочих работ (разработка ПСД, строй. контроль) в сумме – </a:t>
            </a:r>
            <a:r>
              <a:rPr lang="ru-RU" b="1" baseline="0" dirty="0" smtClean="0"/>
              <a:t>7,30 млн. руб.</a:t>
            </a:r>
          </a:p>
          <a:p>
            <a:r>
              <a:rPr lang="ru-RU" dirty="0" smtClean="0"/>
              <a:t>Распределение по уровню бюджетов: </a:t>
            </a:r>
            <a:r>
              <a:rPr lang="ru-RU" b="1" dirty="0" smtClean="0"/>
              <a:t>К.Б.-74,1 млн. руб., М.Б. –</a:t>
            </a:r>
            <a:r>
              <a:rPr lang="ru-RU" b="1" baseline="0" dirty="0" smtClean="0"/>
              <a:t> 107,</a:t>
            </a:r>
            <a:r>
              <a:rPr lang="ru-RU" b="1" dirty="0" smtClean="0"/>
              <a:t>0 млн. руб., Ф.Б – 2,0 млн. руб.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0C1B6-F0E6-46F2-BCC0-1D58C335A1A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603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63513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Одно из важнейших</a:t>
            </a:r>
            <a:r>
              <a:rPr lang="ru-RU" baseline="0" dirty="0" smtClean="0"/>
              <a:t> задач при осуществлении учебного процесса является создание безопасных условий пребывания обучающихся, сотрудников. Основными документами регламентирующими  данный вопрос являются следующие(взгляните на экран)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706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</a:t>
            </a:r>
            <a:r>
              <a:rPr lang="ru-RU" dirty="0" smtClean="0"/>
              <a:t>В соответствии с  постановлением правительства 1006 количество объектов , подлежащих обследованию при</a:t>
            </a:r>
            <a:r>
              <a:rPr lang="ru-RU" baseline="0" dirty="0" smtClean="0"/>
              <a:t> приемке составило 81 объект, в том числе 64 объекта – школы, 12 объектов учреждения дошкольного образования и 5 объектов организации дополнительного образования детей.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611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51959" defTabSz="91988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В рамках подготовки к новому учебному году образовательными организациями была проведена работа</a:t>
            </a:r>
            <a:r>
              <a:rPr lang="ru-RU" b="0" baseline="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 по устранению замечаний </a:t>
            </a:r>
            <a:r>
              <a:rPr lang="ru-RU" b="0" baseline="0" dirty="0" err="1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атз</a:t>
            </a:r>
            <a:r>
              <a:rPr lang="ru-RU" b="0" baseline="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 и </a:t>
            </a:r>
            <a:r>
              <a:rPr lang="ru-RU" b="0" baseline="0" dirty="0" err="1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пб</a:t>
            </a:r>
            <a:r>
              <a:rPr lang="ru-RU" b="0" baseline="0" dirty="0" smtClean="0">
                <a:solidFill>
                  <a:srgbClr val="5B9BD5">
                    <a:lumMod val="75000"/>
                  </a:srgbClr>
                </a:solidFill>
                <a:latin typeface="Arial Narrow" panose="020B0606020202030204" pitchFamily="34" charset="0"/>
              </a:rPr>
              <a:t>, выполнены мероприятия по 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созданий безопасных условий для нахождения детей и сотрудников в зданиях образовательных организаций.</a:t>
            </a:r>
          </a:p>
          <a:p>
            <a:pPr marL="0" marR="0" indent="451959" algn="l" defTabSz="91988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средств, направленных на о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беспечения</a:t>
            </a:r>
            <a:r>
              <a:rPr lang="ru-RU" sz="12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мероприятий антитеррористической защищенности – </a:t>
            </a:r>
            <a:r>
              <a:rPr lang="ru-RU" sz="1200" b="1" baseline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20,9 млн. руб.</a:t>
            </a:r>
            <a:endParaRPr lang="ru-RU" sz="1200" b="1" i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451959" defTabSz="91988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средств, направленных на обеспечение мероприятий пожарной безопасности - </a:t>
            </a:r>
            <a:r>
              <a:rPr lang="ru-RU" sz="1200" b="1" baseline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1,6 млн. руб</a:t>
            </a:r>
            <a:r>
              <a:rPr lang="ru-RU" sz="1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1959" defTabSz="919886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0" baseline="0" dirty="0" smtClean="0">
              <a:solidFill>
                <a:srgbClr val="5B9BD5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pPr indent="451959" defTabSz="919886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0" baseline="0" dirty="0" smtClean="0">
              <a:solidFill>
                <a:srgbClr val="5B9BD5">
                  <a:lumMod val="75000"/>
                </a:srgbClr>
              </a:solidFill>
              <a:latin typeface="Arial Narrow" panose="020B0606020202030204" pitchFamily="34" charset="0"/>
            </a:endParaRPr>
          </a:p>
          <a:p>
            <a:endParaRPr lang="ru-RU" dirty="0"/>
          </a:p>
          <a:p>
            <a:pPr defTabSz="919761">
              <a:defRPr/>
            </a:pPr>
            <a:endParaRPr lang="ru-RU" dirty="0" smtClean="0"/>
          </a:p>
          <a:p>
            <a:pPr marL="172479" indent="-172479">
              <a:buFontTx/>
              <a:buChar char="-"/>
            </a:pPr>
            <a:endParaRPr lang="ru-RU" dirty="0"/>
          </a:p>
          <a:p>
            <a:pPr defTabSz="919886">
              <a:defRPr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A4805-E9BB-4465-B28B-F1D752F8B8C1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68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внимание при проведении проверки уделялось: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Наличию и работоспособности систем безопасности;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охраны на объектах;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пропускного и внутриобъектового режимов;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Проведение с работниками индивидуальной работы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Троельжанская школа остается на сегодняшний день без системы охранной сигнализации, охрана осуществляется сторожем.</a:t>
            </a:r>
          </a:p>
          <a:p>
            <a:pPr>
              <a:buFontTx/>
              <a:buNone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Плехановская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 детский сад в </a:t>
            </a:r>
            <a:r>
              <a:rPr lang="ru-RU" sz="12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с.Зуята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отсутствует система видеонаблюдения. </a:t>
            </a:r>
          </a:p>
          <a:p>
            <a:pPr>
              <a:buFontTx/>
              <a:buNone/>
            </a:pP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в этом направлении ведутся руководителями данных организаций, потребность сформирована.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8070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63513" y="746125"/>
            <a:ext cx="6629400" cy="3730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Считаю необходимым</a:t>
            </a:r>
            <a:r>
              <a:rPr lang="ru-RU" baseline="0" dirty="0" smtClean="0"/>
              <a:t> провести следующие мероприятия по приведению </a:t>
            </a:r>
            <a:r>
              <a:rPr lang="ru-RU" baseline="0" dirty="0" err="1" smtClean="0"/>
              <a:t>атз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пб</a:t>
            </a:r>
            <a:r>
              <a:rPr lang="ru-RU" baseline="0" dirty="0" smtClean="0"/>
              <a:t> в соответствие там, где это сделано не в полном объеме, а именно:</a:t>
            </a:r>
          </a:p>
          <a:p>
            <a:r>
              <a:rPr lang="ru-RU" baseline="0" dirty="0" smtClean="0"/>
              <a:t>1.Провести проверку  работоспособности всех инженерно-технических систем</a:t>
            </a:r>
          </a:p>
          <a:p>
            <a:r>
              <a:rPr lang="ru-RU" baseline="0" dirty="0" smtClean="0"/>
              <a:t>2.Актуализировать документы о назначении ответственных за АТБ И ПБ в учреждениях, своевременно информировать Управление образование об изменениях(переназначениях)ответственных лиц.</a:t>
            </a:r>
          </a:p>
          <a:p>
            <a:r>
              <a:rPr lang="ru-RU" baseline="0" dirty="0" smtClean="0"/>
              <a:t>3.Провести плановые инструктажи с персоналом, сотрудниками охраны.</a:t>
            </a:r>
          </a:p>
          <a:p>
            <a:r>
              <a:rPr lang="ru-RU" baseline="0" dirty="0" smtClean="0"/>
              <a:t>4.Актуализировать справочные данные, номера телефонов экстренных служб, разместить наглядную  информацию в общедоступных местах</a:t>
            </a:r>
          </a:p>
          <a:p>
            <a:r>
              <a:rPr lang="ru-RU" baseline="0" dirty="0" smtClean="0"/>
              <a:t>5.Обеспечить наличие на посту охраны алгоритмов действий при ЧС, инструкцией  по  пользованию  системами оповещения и управления эвакуации.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Обращаю ваше внимание на персональную ответственность за АТБ и  ПБ безопасность в учреждениях., 24/7,365 дней в году, а не только в учебное время  мы несем ответственность за жизнь и безопасное пребывание детей и сотрудников в </a:t>
            </a:r>
            <a:r>
              <a:rPr lang="ru-RU" baseline="0" dirty="0" err="1" smtClean="0"/>
              <a:t>оо</a:t>
            </a:r>
            <a:r>
              <a:rPr lang="ru-RU" baseline="0" dirty="0" smtClean="0"/>
              <a:t>.  Лица ответственные всегда должны быть на связи, а  в случае ЧС особенно., если вы по какой то причине не можете ответить, пожалуйста сообщайте своевременно о том, с кем можно решать вопросы в ваше отсутствие.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463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целом все учреждения неплохо подготовились к приемке. </a:t>
            </a:r>
          </a:p>
          <a:p>
            <a:r>
              <a:rPr lang="ru-RU" dirty="0" smtClean="0"/>
              <a:t>Хотелось бы отметить некоторые организации за хорошую</a:t>
            </a:r>
            <a:r>
              <a:rPr lang="ru-RU" baseline="0" dirty="0" smtClean="0"/>
              <a:t> подготовку.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документов в полном объеме</a:t>
            </a:r>
          </a:p>
          <a:p>
            <a:pPr algn="just"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Сергинская СОШ, Лицей № 1, ДОУ № 13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инструкции по пользованию СОУЭ </a:t>
            </a:r>
          </a:p>
          <a:p>
            <a:pPr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Плехановская СОШ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Зарубинский детский сад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нового кабинета основ безопасности и защиты Родины </a:t>
            </a: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18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Озеленение прилегающей  территории</a:t>
            </a:r>
          </a:p>
          <a:p>
            <a:pPr algn="just"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(Ергачинская СОШ, ДОУ № 13, Голдыревская СОШ, Лицей №1, Усть-Туркская СОШ , Калининская СОШ)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baseline="0" dirty="0" smtClean="0"/>
          </a:p>
          <a:p>
            <a:endParaRPr lang="ru-RU" baseline="0" dirty="0" smtClean="0"/>
          </a:p>
          <a:p>
            <a:r>
              <a:rPr lang="ru-RU" baseline="0" dirty="0" smtClean="0"/>
              <a:t>Благодарю за внимание.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213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663" y="733425"/>
            <a:ext cx="6524625" cy="36703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3336">
              <a:defRPr/>
            </a:pPr>
            <a:r>
              <a:rPr lang="ru-RU" dirty="0"/>
              <a:t>Нормативно-правовое сопровождение представлено 3-мя документами при обеспечении подготовки образовательных организаций к новому учебному году.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4230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A4805-E9BB-4465-B28B-F1D752F8B8C1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33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A4805-E9BB-4465-B28B-F1D752F8B8C1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348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4244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457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759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/>
              <a:t>Перечень мероприятий</a:t>
            </a:r>
            <a:r>
              <a:rPr lang="ru-RU" dirty="0"/>
              <a:t>, которые на данный период, согласно приказа Министерства </a:t>
            </a:r>
            <a:r>
              <a:rPr lang="ru-RU" b="1" dirty="0"/>
              <a:t>выполнены и предоставлены в Министерство образования и науки ПК.</a:t>
            </a:r>
            <a:endParaRPr lang="ru-RU" dirty="0"/>
          </a:p>
          <a:p>
            <a:pPr defTabSz="897759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03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7625" y="733425"/>
            <a:ext cx="6519863" cy="36687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</a:t>
            </a:r>
            <a:r>
              <a:rPr lang="ru-RU" baseline="0" dirty="0" smtClean="0"/>
              <a:t> территории Кунгурского МО функционируют 29 образовательных организаций (24 школы, 3 ДОУ , 2 УДО), а также  МАУ «ЦРО», осуществляющее информационно-методическую поддержку, МАУ «</a:t>
            </a:r>
            <a:r>
              <a:rPr lang="ru-RU" baseline="0" dirty="0" err="1" smtClean="0"/>
              <a:t>ЦППМиСП</a:t>
            </a:r>
            <a:r>
              <a:rPr lang="ru-RU" baseline="0" dirty="0" smtClean="0"/>
              <a:t>» осуществляет психолого-педагогическое сопровождение детей.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58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97759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/>
              <a:t>Приемка ОО осуществляется ежегодно на основании графика, утверждаемого распоряжением начальника Управления образования. На слайде представлен </a:t>
            </a:r>
            <a:r>
              <a:rPr lang="ru-RU" b="1" dirty="0"/>
              <a:t>утвержденный распоряжением начальника Управления образования График приемки образовательных организаций Кунгурского МО,</a:t>
            </a:r>
            <a:r>
              <a:rPr lang="ru-RU" dirty="0"/>
              <a:t> (с учетом данных о закрытии организаций по причине их реорганизации, либо приостановления деятельности).</a:t>
            </a:r>
          </a:p>
          <a:p>
            <a:pPr defTabSz="897759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034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A4805-E9BB-4465-B28B-F1D752F8B8C1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89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Приемка ОО к новому учебному году </a:t>
            </a:r>
            <a:r>
              <a:rPr lang="ru-RU" b="1" dirty="0"/>
              <a:t>является процедурой, определяющей степень готовности образовательного процесса в образовательных организациях к началу учебного года.</a:t>
            </a:r>
          </a:p>
          <a:p>
            <a:r>
              <a:rPr lang="ru-RU" b="1" dirty="0"/>
              <a:t>Задачей приемки является улучшение функций контроля за состоянием </a:t>
            </a:r>
            <a:r>
              <a:rPr lang="ru-RU" dirty="0"/>
              <a:t>пожарной и антитеррористической безопасности, санитарно-эпидемиологическому, гигиеническому и медицинскому обеспечению, техническим состоянием зданий ОО.</a:t>
            </a:r>
          </a:p>
          <a:p>
            <a:r>
              <a:rPr lang="ru-RU" dirty="0" smtClean="0"/>
              <a:t>В  </a:t>
            </a:r>
            <a:r>
              <a:rPr lang="ru-RU" dirty="0"/>
              <a:t>состав комиссии по приемке образовательных организаций входят представители органов ГИБДД, МВД России «Кунгурский», специалисты Управления образования. Комиссия оценивает общее состояние объектов, благоустройство прилегающих территорий, соблюдение условий по санитарно-эпидемиологическому благополучию, пожарной безопасности, антитеррористической защищенности объектов.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134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E4036-081F-4582-9B29-C88BAE565E7D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870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Результат приемки отражается в Акте готовности муниципальной образовательной организации к новому учебному году, оформленный по утвержденной форме.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Акте комиссия отражает замечания, рекомендации по результатам приемки и общий вывод: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Муниципальная образовательная организация принята.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Муниципальная образовательная организация не принята.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Муниципальная образовательная организация принята с условием.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313DEE-ECEF-46DD-BCA7-8D60072A49A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143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A8BADE-8F42-5EC9-6EAC-36E09E44E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1734F47-06DE-3978-D17D-0927CB61ED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B214FC-B760-8437-00CB-EC234EB56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7CEB60A-71A1-F021-9498-D7D6B5E8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FBC51B9-096C-A7C8-6201-72148ABAB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049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4E5F75-A986-CC2D-D3B0-EF93EF18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6C4A25D-FE6B-98A5-BBC6-3EEE6E92A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063A9E2-626E-A272-5BBE-FAB98A16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2994DD-B0A9-5B3D-030D-66E7EFC4B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0E1D8A0-48C3-9AFD-9702-4847E0E2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9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D6A245B-842C-C072-CC90-21CE454FBA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FD8ED6D-437A-EDBE-DFAC-F6ADB04F5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0CB4536-AF0A-A6AB-30B9-66136C6A2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A467D2-C547-72CF-57CD-136E3FCD7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A5A1E04F-70C1-0CF6-680B-BBB2F9959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431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C848B4-8C2F-7DBE-A0A7-48A0D5742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98CD55F-EB34-8157-BE21-1E9C9DD41D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87F63A-207E-7F67-D1BB-C4A78569F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6EC0248-EFC2-13D4-5314-84C12B31F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648F89D-6B3D-BFB5-8236-B01D2D074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582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5B11D5-13AF-CDC6-31DE-7676DA40D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44B94A3-88EB-D373-8A96-6F1DADCE96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4EB4B4F-0957-BAAD-B6D7-4ACC5CC65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CFDB3DD-D707-43E3-AC72-39EA29AA7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C59357-3DA2-E1FF-4CA2-747974487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0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474C51-5732-51A1-B7F7-97C7663FB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C7D762-27E1-C356-BB69-9FF14B1001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693E618-3499-04D8-999D-C50A339CEF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E9CAEA1-6AD5-7D50-65BC-5D9AFE90D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D468F7D-1868-74EC-A3CA-CC6673F20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AC345A4-93E8-267C-1DA2-54A9D3785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837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272EC7-5CAE-FDE8-704B-97678359D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788D344-A81E-7C4C-0E0B-05767CE022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82CEF79-7E60-2CC9-A838-B4A8DE9C0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75F3635F-34BC-3D07-8258-3F7A45B7EF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0ADFC39-E7A8-CB9C-5335-4B3672F64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24AE3165-149D-14FB-D453-0184190B5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AB3FD23-1237-2421-428C-2D9767077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E64CDD4-25F6-90FF-FCB4-63DBE0D0A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292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9D6C10-14DB-0AFB-9587-46B828AD1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0D69FE8-C755-251D-D0C4-3E7E8A0A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CE514AC-31DD-7FC1-814C-4E313EEC2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6D1542C-9719-AA88-FA28-19AF23EA1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497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88047FAA-A7EF-431A-C13C-95F5F8D1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A5FB0551-4F03-33F3-EFF5-E5E4C003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A1B8E40-B757-5AD8-0C97-4A3AE26C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458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66CFFD1-B30B-4720-91B0-5955918FA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4B1AA0-AABC-65D4-809D-DB42DA58D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454C0B1-8405-B852-EA6A-4F1CFD6DD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8569856-2CCC-3913-AA14-C6043319F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F1D20B6-BD8C-03E1-DB1D-8EB87C255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5763DF7-6CE2-93E9-3666-4284DFAA1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065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0FA23F-81AA-8333-F475-0D2C72DD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CB8C9F2-E155-5736-583C-7D7A90A4F9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974E971-5740-F275-6C72-AAB833083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91C5DB8-475E-267B-921A-86BEB63A8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0153CDF-5B04-8198-7F38-74006E376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E79C4FC-2A96-E56A-1648-DE872A8CA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59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586068-2A78-DDBF-DF51-BBF21D535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C4AFBBF-6492-A681-1761-E874C8B870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EDBAF0C-A70B-BE2B-1478-3CA073B170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3301A-1DDA-4D11-BF66-09A5911A1296}" type="datetimeFigureOut">
              <a:rPr lang="ru-RU" smtClean="0"/>
              <a:t>20.08.2024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7132B83-9C18-99F7-0449-CF3E079A4E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1FB06A6-2B6D-982F-5503-8BC37F84E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531C0-C8CC-4584-B3B7-5EB862AC14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7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.pn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3.png"/><Relationship Id="rId9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8.png"/><Relationship Id="rId7" Type="http://schemas.openxmlformats.org/officeDocument/2006/relationships/image" Target="../media/image40.jpg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openxmlformats.org/officeDocument/2006/relationships/image" Target="../media/image43.png"/><Relationship Id="rId4" Type="http://schemas.openxmlformats.org/officeDocument/2006/relationships/image" Target="../media/image9.pn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microsoft.com/office/2007/relationships/hdphoto" Target="../media/hdphoto3.wdp"/><Relationship Id="rId5" Type="http://schemas.openxmlformats.org/officeDocument/2006/relationships/image" Target="../media/image57.png"/><Relationship Id="rId4" Type="http://schemas.openxmlformats.org/officeDocument/2006/relationships/image" Target="../media/image56.jpeg"/><Relationship Id="rId9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19675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54" y="0"/>
            <a:ext cx="648072" cy="1156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40779" y="182878"/>
            <a:ext cx="10323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Arial" pitchFamily="34" charset="0"/>
                <a:cs typeface="Arial" pitchFamily="34" charset="0"/>
              </a:rPr>
              <a:t>УПРАВЛЕНИЕ ОБРАЗОВАНИЯ АДМИНИСТРАЦИИ</a:t>
            </a:r>
          </a:p>
          <a:p>
            <a:r>
              <a:rPr lang="ru-RU" sz="1600" dirty="0">
                <a:latin typeface="Arial" pitchFamily="34" charset="0"/>
                <a:cs typeface="Arial" pitchFamily="34" charset="0"/>
              </a:rPr>
              <a:t>КУНГУРСКОГО МУНИЦИПАЛЬНОГО ОКРУГА </a:t>
            </a:r>
          </a:p>
          <a:p>
            <a:r>
              <a:rPr lang="ru-RU" sz="1600" dirty="0">
                <a:latin typeface="Arial" pitchFamily="34" charset="0"/>
                <a:cs typeface="Arial" pitchFamily="34" charset="0"/>
              </a:rPr>
              <a:t>ПЕРМСКОГО КРАЯ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9246" y="2411597"/>
            <a:ext cx="108652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 и готовности </a:t>
            </a:r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 </a:t>
            </a:r>
            <a:endParaRPr lang="ru-RU" sz="28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новому 2024-2025 </a:t>
            </a:r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 году и  </a:t>
            </a:r>
            <a:endParaRPr lang="ru-RU" sz="28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отопительному </a:t>
            </a:r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сезону</a:t>
            </a:r>
            <a:endParaRPr lang="ru-RU" sz="24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36818" y="5922471"/>
            <a:ext cx="51101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Солодовникова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Наталия Владимировна, консультант отдела развития сети и обеспечения безопасности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9246" y="6045581"/>
            <a:ext cx="19763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</p:spTree>
    <p:extLst>
      <p:ext uri="{BB962C8B-B14F-4D97-AF65-F5344CB8AC3E}">
        <p14:creationId xmlns:p14="http://schemas.microsoft.com/office/powerpoint/2010/main" val="17857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0488" y="1144437"/>
            <a:ext cx="1111102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августа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приемка образовательных организаций завершена. По итогам приемки комиссией по приемке вынесено решение о готовности всех представленных учреждений к новому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учебному году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(100%)</a:t>
            </a:r>
          </a:p>
          <a:p>
            <a:pPr algn="just"/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4"/>
            <a:ext cx="12192000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2023-2024 учебного года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581222"/>
            <a:ext cx="12192000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141" y="6581222"/>
            <a:ext cx="153151" cy="2767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92" y="2507332"/>
            <a:ext cx="3617237" cy="27160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062" y="2502270"/>
            <a:ext cx="3623981" cy="27211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576" y="2502270"/>
            <a:ext cx="3623978" cy="272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299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ocuments\Я Фото с приемки 2022\16595346619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26" y="3842373"/>
            <a:ext cx="3467148" cy="262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77988" y="585677"/>
            <a:ext cx="5822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u="sng" dirty="0">
                <a:solidFill>
                  <a:schemeClr val="accent2">
                    <a:lumMod val="75000"/>
                  </a:schemeClr>
                </a:solidFill>
              </a:rPr>
              <a:t>Готовность общеобразовательных организаций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2023-2024 учебного года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6581222"/>
            <a:ext cx="12192000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681" y="6581222"/>
            <a:ext cx="153151" cy="27677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87" y="3842871"/>
            <a:ext cx="3562148" cy="26233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074" y="1073366"/>
            <a:ext cx="3473873" cy="260841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218966" y="1047621"/>
            <a:ext cx="3604565" cy="26341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8965" y="3842373"/>
            <a:ext cx="3604565" cy="25924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87" y="1051577"/>
            <a:ext cx="3562148" cy="2626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325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152400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6809" y="635114"/>
            <a:ext cx="11025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>
                <a:solidFill>
                  <a:srgbClr val="C00000"/>
                </a:solidFill>
              </a:rPr>
              <a:t>Дошкольные учреждения, структурные подразделения общеобразовательных учреждений</a:t>
            </a:r>
          </a:p>
        </p:txBody>
      </p:sp>
      <p:pic>
        <p:nvPicPr>
          <p:cNvPr id="3077" name="Picture 5" descr="C:\Users\user\Documents\Я Фото с приемки 2022\СОШ 13,Филипповская\1657621616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411" y="1186265"/>
            <a:ext cx="3472800" cy="246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2023-2024 учебного года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576174"/>
            <a:ext cx="12192000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1160" y="6576174"/>
            <a:ext cx="153151" cy="2767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15" y="3830129"/>
            <a:ext cx="3441650" cy="251694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51" y="3819205"/>
            <a:ext cx="3360874" cy="24887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411" y="3801567"/>
            <a:ext cx="3507077" cy="24887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70" y="1238065"/>
            <a:ext cx="3389218" cy="24300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451" y="1186265"/>
            <a:ext cx="3360874" cy="250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5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3712" y="589945"/>
            <a:ext cx="57606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>
                <a:solidFill>
                  <a:schemeClr val="accent2">
                    <a:lumMod val="75000"/>
                  </a:schemeClr>
                </a:solidFill>
              </a:rPr>
              <a:t>Учреждения дополнительного образования</a:t>
            </a:r>
          </a:p>
        </p:txBody>
      </p:sp>
      <p:pic>
        <p:nvPicPr>
          <p:cNvPr id="3074" name="Picture 2" descr="C:\Users\user\Documents\Я Фото с приемки 2022\Гимназия , Дар\16588936485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53" y="1215287"/>
            <a:ext cx="3365817" cy="237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cuments\Я Фото с приемки 2022\Лицей, Лидер\16601310376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52" y="3730530"/>
            <a:ext cx="3365817" cy="244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cuments\Я Фото с приемки 2022\16623579676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625" y="1215287"/>
            <a:ext cx="3343545" cy="240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ocuments\Я Фото с приемки 2022\16623579518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624" y="3730530"/>
            <a:ext cx="3343545" cy="243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2023-2024 учебного года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76174"/>
            <a:ext cx="12192000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4322" y="6581222"/>
            <a:ext cx="153151" cy="276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012" y="3730530"/>
            <a:ext cx="3397976" cy="24516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012" y="1217855"/>
            <a:ext cx="3397976" cy="240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034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508074"/>
              </p:ext>
            </p:extLst>
          </p:nvPr>
        </p:nvGraphicFramePr>
        <p:xfrm>
          <a:off x="918386" y="999460"/>
          <a:ext cx="10362757" cy="329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23592" y="385175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Итого: </a:t>
            </a:r>
            <a:r>
              <a:rPr lang="ru-RU" b="1" dirty="0" smtClean="0"/>
              <a:t>183,1 </a:t>
            </a:r>
            <a:r>
              <a:rPr lang="ru-RU" b="1" dirty="0"/>
              <a:t>млн. рублей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 приведение  образовательных организаций в нормативное состояние при подготовке </a:t>
            </a:r>
            <a:endParaRPr lang="ru-RU" sz="2000" b="1" kern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новому </a:t>
            </a:r>
            <a:r>
              <a:rPr lang="ru-RU" sz="2000" b="1" kern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20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учебному году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488963"/>
            <a:ext cx="12192000" cy="3690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8889" y="6531824"/>
            <a:ext cx="193093" cy="2833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03500757"/>
              </p:ext>
            </p:extLst>
          </p:nvPr>
        </p:nvGraphicFramePr>
        <p:xfrm>
          <a:off x="5015880" y="4066379"/>
          <a:ext cx="5401248" cy="24225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552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81371" y="2122907"/>
            <a:ext cx="3744050" cy="62266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endParaRPr lang="ru" sz="2800" b="1" spc="-50" dirty="0">
              <a:solidFill>
                <a:srgbClr val="EC1B23"/>
              </a:solidFill>
              <a:latin typeface="Arial Narrow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0"/>
            <a:ext cx="12192000" cy="7402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02284" y="70570"/>
            <a:ext cx="5187432" cy="5061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ормативное сопровождение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722960" y="1044668"/>
            <a:ext cx="76658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2 августа 2019 г. № 1006 «Об утверждении требований к антитеррористической защищенности объектов (территорий) Министерства просвещения Российской Федерации и объектов (территорий), относящихся к сфере деятельности Министерства просвещения Российской Федерации»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6488962"/>
            <a:ext cx="12192000" cy="369038"/>
            <a:chOff x="0" y="6488962"/>
            <a:chExt cx="9144000" cy="369038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5" name="Прямоугольник 14"/>
            <p:cNvSpPr/>
            <p:nvPr/>
          </p:nvSpPr>
          <p:spPr>
            <a:xfrm>
              <a:off x="0" y="648896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9512" y="6488962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770163" y="3155365"/>
            <a:ext cx="762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 безопасности, утвержденный решением антитеррористической комиссии в Пермском крае от 31.07.2013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89676" y="4336437"/>
            <a:ext cx="76268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 51558-2014 Национальный стандарт РФ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 57278-2016 Национальный стандарт РФ</a:t>
            </a:r>
          </a:p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Р 58485-2019 Национальный стандарт РФ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0303" y="1019649"/>
            <a:ext cx="594015" cy="397700"/>
          </a:xfrm>
          <a:prstGeom prst="rect">
            <a:avLst/>
          </a:prstGeom>
          <a:noFill/>
        </p:spPr>
      </p:pic>
      <p:pic>
        <p:nvPicPr>
          <p:cNvPr id="19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8945" y="3174132"/>
            <a:ext cx="594015" cy="397700"/>
          </a:xfrm>
          <a:prstGeom prst="rect">
            <a:avLst/>
          </a:prstGeom>
          <a:noFill/>
        </p:spPr>
      </p:pic>
      <p:pic>
        <p:nvPicPr>
          <p:cNvPr id="21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8945" y="4366817"/>
            <a:ext cx="594015" cy="3977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7680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20520" y="199330"/>
            <a:ext cx="4763980" cy="5700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ru" sz="3200" b="1" dirty="0">
                <a:solidFill>
                  <a:srgbClr val="C00000"/>
                </a:solidFill>
                <a:latin typeface="Arial Narrow"/>
              </a:rPr>
              <a:t>СЕТЕВЫЕ ПОКАЗАТЕЛИ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54737" y="2252512"/>
            <a:ext cx="28724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(64 объекта</a:t>
            </a:r>
            <a:r>
              <a:rPr lang="ru-RU" sz="2400" b="1" dirty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8333" y="4283744"/>
            <a:ext cx="4198612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дополнительного образования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 объектов)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400" b="1" dirty="0">
                <a:latin typeface="Arial Narrow" panose="020B0606020202030204" pitchFamily="34" charset="0"/>
              </a:rPr>
              <a:t>   </a:t>
            </a:r>
            <a:endParaRPr lang="ru-RU" sz="2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3512" y="2162813"/>
            <a:ext cx="782438" cy="7113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6546" y="3137731"/>
            <a:ext cx="789404" cy="74911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7996" y="4250672"/>
            <a:ext cx="876740" cy="762505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0" y="-15997"/>
            <a:ext cx="12191999" cy="7402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Объекты, подлежащие приемке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0" y="6488962"/>
            <a:ext cx="12192000" cy="369038"/>
            <a:chOff x="0" y="6488962"/>
            <a:chExt cx="9144000" cy="36903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3" name="Прямоугольник 32"/>
            <p:cNvSpPr/>
            <p:nvPr/>
          </p:nvSpPr>
          <p:spPr>
            <a:xfrm>
              <a:off x="0" y="648896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9512" y="6488962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35" name="TextBox 34"/>
          <p:cNvSpPr txBox="1"/>
          <p:nvPr/>
        </p:nvSpPr>
        <p:spPr>
          <a:xfrm>
            <a:off x="1127449" y="812759"/>
            <a:ext cx="45064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образовательных организаций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(81 объект)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658976" y="3256580"/>
            <a:ext cx="3528392" cy="6217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сады </a:t>
            </a:r>
            <a:r>
              <a:rPr lang="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(12 объектов)</a:t>
            </a:r>
          </a:p>
          <a:p>
            <a:r>
              <a:rPr lang="ru" sz="2800" b="1" dirty="0">
                <a:solidFill>
                  <a:srgbClr val="0070C0"/>
                </a:solidFill>
                <a:latin typeface="Arial Narrow"/>
              </a:rPr>
              <a:t>               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3" b="23870"/>
          <a:stretch/>
        </p:blipFill>
        <p:spPr>
          <a:xfrm>
            <a:off x="7566420" y="1571601"/>
            <a:ext cx="1978283" cy="1823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552" y="3587606"/>
            <a:ext cx="2014135" cy="1933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699" y="4514048"/>
            <a:ext cx="1951415" cy="1737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76" b="14504"/>
          <a:stretch/>
        </p:blipFill>
        <p:spPr>
          <a:xfrm>
            <a:off x="10010717" y="2576888"/>
            <a:ext cx="1855616" cy="1858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1" b="23750"/>
          <a:stretch/>
        </p:blipFill>
        <p:spPr>
          <a:xfrm>
            <a:off x="9936064" y="771919"/>
            <a:ext cx="1925420" cy="1754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902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6247" y="1195787"/>
            <a:ext cx="89297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Обеспечение мероприятий антитеррористической защищенности объектов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17217" y="1937026"/>
            <a:ext cx="2476146" cy="635206"/>
            <a:chOff x="6614477" y="3869985"/>
            <a:chExt cx="1989971" cy="318860"/>
          </a:xfrm>
        </p:grpSpPr>
        <p:sp>
          <p:nvSpPr>
            <p:cNvPr id="18" name="Овал 17"/>
            <p:cNvSpPr/>
            <p:nvPr/>
          </p:nvSpPr>
          <p:spPr>
            <a:xfrm>
              <a:off x="6614477" y="3869985"/>
              <a:ext cx="1989971" cy="318860"/>
            </a:xfrm>
            <a:prstGeom prst="ellipse">
              <a:avLst/>
            </a:prstGeom>
            <a:noFill/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20272" y="3920157"/>
              <a:ext cx="1471665" cy="16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</a:t>
              </a:r>
              <a:r>
                <a:rPr lang="ru-RU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≈ </a:t>
              </a:r>
              <a:r>
                <a:rPr lang="ru-RU" sz="16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20,9 млн</a:t>
              </a:r>
              <a:r>
                <a:rPr lang="en-US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.</a:t>
              </a:r>
              <a:r>
                <a:rPr lang="ru-RU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</a:t>
              </a:r>
              <a:r>
                <a:rPr lang="ru-RU" sz="1200" dirty="0">
                  <a:latin typeface="Times New Roman" pitchFamily="18" charset="0"/>
                  <a:cs typeface="Times New Roman" pitchFamily="18" charset="0"/>
                </a:rPr>
                <a:t>руб.</a:t>
              </a:r>
            </a:p>
          </p:txBody>
        </p:sp>
      </p:grpSp>
      <p:sp>
        <p:nvSpPr>
          <p:cNvPr id="21" name="Стрелка вправо 20"/>
          <p:cNvSpPr/>
          <p:nvPr/>
        </p:nvSpPr>
        <p:spPr>
          <a:xfrm>
            <a:off x="6108868" y="2019971"/>
            <a:ext cx="720080" cy="476672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6" descr="http://cdn.onlinewebfonts.com/svg/img_46117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440" y="1948838"/>
            <a:ext cx="654936" cy="50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6952375" y="1966303"/>
            <a:ext cx="2476146" cy="615165"/>
          </a:xfrm>
          <a:prstGeom prst="ellipse">
            <a:avLst/>
          </a:prstGeom>
          <a:noFill/>
          <a:ln w="158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6247" y="27544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Пожарная безопасность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919" y="4591585"/>
            <a:ext cx="652329" cy="5060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4489" y="4693441"/>
            <a:ext cx="719390" cy="47552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7392145" y="2033010"/>
            <a:ext cx="1831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14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объектов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57961" y="4626141"/>
            <a:ext cx="2499577" cy="568139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274843" y="4711133"/>
            <a:ext cx="1831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объекта</a:t>
            </a: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7250" y="4641470"/>
            <a:ext cx="2499577" cy="537483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3855630" y="4734528"/>
            <a:ext cx="1831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≈ 1,6 млн</a:t>
            </a:r>
            <a:r>
              <a:rPr lang="en-US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руб.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0" y="147"/>
            <a:ext cx="12192000" cy="9880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средств, направленных на приведение в нормативное состояние объектов образования</a:t>
            </a:r>
            <a:endParaRPr lang="ru-RU" sz="24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0" y="6490221"/>
            <a:ext cx="12192000" cy="369037"/>
            <a:chOff x="-35734" y="6919543"/>
            <a:chExt cx="9144000" cy="36903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1" name="Прямоугольник 30"/>
            <p:cNvSpPr/>
            <p:nvPr/>
          </p:nvSpPr>
          <p:spPr>
            <a:xfrm>
              <a:off x="-35734" y="691954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33" name="Рисунок 3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3464" y="6919543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34" name="TextBox 33"/>
          <p:cNvSpPr txBox="1"/>
          <p:nvPr/>
        </p:nvSpPr>
        <p:spPr>
          <a:xfrm>
            <a:off x="1995988" y="2557155"/>
            <a:ext cx="7844428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  <a:sym typeface="Symbol"/>
              </a:rPr>
              <a:t>Основные виды работ:</a:t>
            </a:r>
          </a:p>
          <a:p>
            <a:endParaRPr lang="ru-RU" sz="1400" b="1" u="sng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установка ограждения по периметру (9 объектов)</a:t>
            </a: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установка систем видеонаблюдения, ремонт неисправных систем видеонаблюдения (5 объектов)</a:t>
            </a: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0257" y="5085359"/>
            <a:ext cx="8420492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ru-RU" sz="1400" b="1" u="sng" dirty="0">
                <a:latin typeface="Times New Roman" pitchFamily="18" charset="0"/>
                <a:cs typeface="Times New Roman" pitchFamily="18" charset="0"/>
                <a:sym typeface="Symbol"/>
              </a:rPr>
              <a:t>Основные виды работ:</a:t>
            </a:r>
          </a:p>
          <a:p>
            <a:endParaRPr lang="ru-RU" sz="1400" b="1" u="sng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ремонт АПС (3 объекта)</a:t>
            </a: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оборудование путей эвакуации (2 объекта)</a:t>
            </a: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огнезащитная обработка деревянных конструкций (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2 объекта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</a:p>
          <a:p>
            <a:pPr marL="285750" indent="-285750">
              <a:lnSpc>
                <a:spcPts val="1300"/>
              </a:lnSpc>
              <a:buFont typeface="Wingdings" panose="05000000000000000000" pitchFamily="2" charset="2"/>
              <a:buChar char="ü"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  <a:sym typeface="Symbol"/>
              </a:rPr>
              <a:t>приобретение, замена, перезарядка первичных средств пожаротушения (15 объектов)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1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1665" y="654613"/>
            <a:ext cx="5822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u="sng" dirty="0">
                <a:solidFill>
                  <a:schemeClr val="accent2">
                    <a:lumMod val="75000"/>
                  </a:schemeClr>
                </a:solidFill>
              </a:rPr>
              <a:t>Готовность общеобразовательных организаций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Пожарная безопасность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0" y="6488964"/>
            <a:ext cx="12192000" cy="369037"/>
            <a:chOff x="-35734" y="6919543"/>
            <a:chExt cx="9144000" cy="36903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-35734" y="691954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464" y="6919543"/>
              <a:ext cx="204201" cy="369037"/>
            </a:xfrm>
            <a:prstGeom prst="rect">
              <a:avLst/>
            </a:prstGeom>
            <a:grpFill/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483" y="1087423"/>
            <a:ext cx="2786234" cy="2403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Picture background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14" b="-200"/>
          <a:stretch/>
        </p:blipFill>
        <p:spPr bwMode="auto">
          <a:xfrm>
            <a:off x="4852489" y="1211710"/>
            <a:ext cx="2984318" cy="2386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91" y="1211710"/>
            <a:ext cx="3340530" cy="238609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77951" y="4209495"/>
            <a:ext cx="98651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Пожарные системы в образовательных учреждениях обслуживаются и проверяются специализированными организациями, заключены соответствующие договоры.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момент проведения приемки учреждений Автоматические Пожарные Системы, Программно-Аппаратные Комплексы «Стрелец-Мониторинг» находились в исправном состоянии, о чем свидетельствуют записи в журналах проверки. </a:t>
            </a:r>
          </a:p>
        </p:txBody>
      </p:sp>
    </p:spTree>
    <p:extLst>
      <p:ext uri="{BB962C8B-B14F-4D97-AF65-F5344CB8AC3E}">
        <p14:creationId xmlns:p14="http://schemas.microsoft.com/office/powerpoint/2010/main" val="8955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198931" y="1422454"/>
            <a:ext cx="1929227" cy="85262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Антитеррористическая безопасность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0" y="6488964"/>
            <a:ext cx="12191999" cy="369037"/>
            <a:chOff x="-35734" y="6919543"/>
            <a:chExt cx="9144000" cy="36903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-35734" y="691954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464" y="6919543"/>
              <a:ext cx="204201" cy="369037"/>
            </a:xfrm>
            <a:prstGeom prst="rect">
              <a:avLst/>
            </a:prstGeom>
            <a:grpFill/>
          </p:spPr>
        </p:pic>
      </p:grpSp>
      <p:grpSp>
        <p:nvGrpSpPr>
          <p:cNvPr id="15" name="Группа 15"/>
          <p:cNvGrpSpPr/>
          <p:nvPr/>
        </p:nvGrpSpPr>
        <p:grpSpPr>
          <a:xfrm>
            <a:off x="1158857" y="694013"/>
            <a:ext cx="2649467" cy="635206"/>
            <a:chOff x="7815137" y="3952087"/>
            <a:chExt cx="1989971" cy="318860"/>
          </a:xfrm>
        </p:grpSpPr>
        <p:sp>
          <p:nvSpPr>
            <p:cNvPr id="16" name="Овал 15"/>
            <p:cNvSpPr/>
            <p:nvPr/>
          </p:nvSpPr>
          <p:spPr>
            <a:xfrm>
              <a:off x="7815137" y="3952087"/>
              <a:ext cx="1989971" cy="318860"/>
            </a:xfrm>
            <a:prstGeom prst="ellipse">
              <a:avLst/>
            </a:prstGeom>
            <a:noFill/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902059" y="4018627"/>
              <a:ext cx="1777487" cy="16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</a:t>
              </a:r>
              <a:r>
                <a:rPr lang="ru-RU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81 объект обеспечен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" name="Группа 15"/>
          <p:cNvGrpSpPr/>
          <p:nvPr/>
        </p:nvGrpSpPr>
        <p:grpSpPr>
          <a:xfrm>
            <a:off x="1053712" y="4931628"/>
            <a:ext cx="2808312" cy="692631"/>
            <a:chOff x="6614477" y="3869985"/>
            <a:chExt cx="1989971" cy="318860"/>
          </a:xfrm>
        </p:grpSpPr>
        <p:sp>
          <p:nvSpPr>
            <p:cNvPr id="19" name="Овал 18"/>
            <p:cNvSpPr/>
            <p:nvPr/>
          </p:nvSpPr>
          <p:spPr>
            <a:xfrm>
              <a:off x="6614477" y="3869985"/>
              <a:ext cx="1989971" cy="318860"/>
            </a:xfrm>
            <a:prstGeom prst="ellipse">
              <a:avLst/>
            </a:prstGeom>
            <a:noFill/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20272" y="3920157"/>
              <a:ext cx="1471665" cy="1275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15"/>
          <p:cNvGrpSpPr/>
          <p:nvPr/>
        </p:nvGrpSpPr>
        <p:grpSpPr>
          <a:xfrm>
            <a:off x="8514700" y="731234"/>
            <a:ext cx="2926478" cy="635207"/>
            <a:chOff x="6614477" y="3869985"/>
            <a:chExt cx="1989971" cy="318860"/>
          </a:xfrm>
        </p:grpSpPr>
        <p:sp>
          <p:nvSpPr>
            <p:cNvPr id="22" name="Овал 21"/>
            <p:cNvSpPr/>
            <p:nvPr/>
          </p:nvSpPr>
          <p:spPr>
            <a:xfrm>
              <a:off x="6614477" y="3869985"/>
              <a:ext cx="1989971" cy="318860"/>
            </a:xfrm>
            <a:prstGeom prst="ellipse">
              <a:avLst/>
            </a:prstGeom>
            <a:noFill/>
            <a:ln w="158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45981" y="3945922"/>
              <a:ext cx="1726962" cy="1699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80 объектов обеспечены</a:t>
              </a: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05721" y="1399254"/>
            <a:ext cx="1822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КТС  с выводом в подразделения войск национальной гвардии РФ </a:t>
            </a:r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645079" y="3344356"/>
            <a:ext cx="1927839" cy="69195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охраной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том числе с привлечением ФГУП "Охрана", ЧОО)</a:t>
            </a:r>
            <a:endParaRPr lang="ru-RU" sz="12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98931" y="2419019"/>
            <a:ext cx="1966977" cy="71956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видеоархивом свыше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месяца</a:t>
            </a:r>
            <a:endParaRPr lang="ru-RU" sz="12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78010" y="3302062"/>
            <a:ext cx="1961694" cy="7342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наружного освещения</a:t>
            </a:r>
            <a:endParaRPr lang="ru-RU" sz="12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916781" y="1499912"/>
            <a:ext cx="1582622" cy="76251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охранной сигнализации</a:t>
            </a:r>
            <a:endParaRPr lang="ru-RU" sz="12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382604" y="1480713"/>
            <a:ext cx="1605002" cy="76251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видеонаблюдения</a:t>
            </a:r>
            <a:endParaRPr lang="ru-RU" sz="12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70315" y="4163073"/>
            <a:ext cx="1954806" cy="64179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системой управления эвакуацией (СОУЭ), совмещенные с АПС</a:t>
            </a:r>
            <a:endParaRPr lang="ru-RU" sz="1200" b="1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04559" y="5672510"/>
            <a:ext cx="1991992" cy="76251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системой контроля и управления доступом  (СКУД)</a:t>
            </a:r>
            <a:endParaRPr lang="ru-RU" sz="12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669921" y="2430007"/>
            <a:ext cx="1942457" cy="76251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стационарными/ручными  металлоискателями</a:t>
            </a:r>
            <a:endParaRPr lang="ru-RU" sz="12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645079" y="1414550"/>
            <a:ext cx="1927838" cy="839676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периметральным ограждением</a:t>
            </a:r>
            <a:endParaRPr lang="ru-RU" sz="12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252129" y="5105815"/>
            <a:ext cx="2609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12 объектов оснащены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6666" y="4367346"/>
            <a:ext cx="2415012" cy="2071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718" y="2469816"/>
            <a:ext cx="6428838" cy="1990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972" y="4454251"/>
            <a:ext cx="2375618" cy="2042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1196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914309" y="3772718"/>
            <a:ext cx="3108584" cy="6217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" sz="2800" b="1" dirty="0">
              <a:solidFill>
                <a:srgbClr val="0070C0"/>
              </a:solidFill>
              <a:latin typeface="Arial Narrow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1371" y="2122907"/>
            <a:ext cx="3744050" cy="62266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endParaRPr lang="ru" sz="2800" b="1" spc="-50" dirty="0">
              <a:solidFill>
                <a:srgbClr val="EC1B23"/>
              </a:solidFill>
              <a:latin typeface="Arial Narrow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" y="-1128"/>
            <a:ext cx="12192000" cy="69645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83037" y="96758"/>
            <a:ext cx="5187432" cy="506122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ормативное сопровождение</a:t>
            </a:r>
          </a:p>
        </p:txBody>
      </p:sp>
      <p:pic>
        <p:nvPicPr>
          <p:cNvPr id="32" name="Рисунок 4" descr="11-113674_checkbook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94" y="1272410"/>
            <a:ext cx="558664" cy="404812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1666875" y="1123900"/>
            <a:ext cx="942975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Приказ Министерства образования и науки Пермского края от 22.04.2024 № 26-01-06-400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 подготовке государственных и муниципальных образовательных организаций к новому 2024-2025 учебному году»</a:t>
            </a:r>
          </a:p>
          <a:p>
            <a:pPr algn="just">
              <a:defRPr/>
            </a:pP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Распоряжение начальника Управления образования администрации Кунгурского муниципального округа Пермского края от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26.04.2024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271-07-01-01-124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 подготовке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образовательных организаций,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подведомственных Управлению образования администрации Кунгурского муниципального округа Пермского края,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новому 2024-2025 учебному году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defRPr/>
            </a:pPr>
            <a:endParaRPr lang="ru-RU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Распоряжение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начальника Управления образования администрации Кунгурского муниципального округа Пермского края от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27.05.2024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СЭД-271-07-01-01-181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приемке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образовательных организаций, подведомственных Управлению образования администрации Кунгурского муниципального округа Пермского края, к новому 2024-2025 учебному году»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6564128"/>
            <a:ext cx="12191999" cy="333375"/>
            <a:chOff x="0" y="6524625"/>
            <a:chExt cx="9144000" cy="333375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5" name="Прямоугольник 14"/>
            <p:cNvSpPr/>
            <p:nvPr/>
          </p:nvSpPr>
          <p:spPr>
            <a:xfrm>
              <a:off x="0" y="6524625"/>
              <a:ext cx="9144000" cy="3333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ru-RU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</a:t>
              </a:r>
              <a:r>
                <a:rPr lang="ru-RU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образования Кунгурского муниципального округа Пермского края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083" y="6524625"/>
              <a:ext cx="152237" cy="329534"/>
            </a:xfrm>
            <a:prstGeom prst="rect">
              <a:avLst/>
            </a:prstGeom>
            <a:grpFill/>
          </p:spPr>
        </p:pic>
      </p:grpSp>
      <p:pic>
        <p:nvPicPr>
          <p:cNvPr id="11" name="Рисунок 4" descr="11-113674_checkbook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29" y="2496420"/>
            <a:ext cx="558664" cy="404812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Рисунок 4" descr="11-113674_checkbook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94" y="4358221"/>
            <a:ext cx="558664" cy="404812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524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81371" y="2122907"/>
            <a:ext cx="3744050" cy="62266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endParaRPr lang="ru" sz="2800" b="1" spc="-50" dirty="0">
              <a:solidFill>
                <a:srgbClr val="EC1B23"/>
              </a:solidFill>
              <a:latin typeface="Arial Narrow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25001"/>
            <a:ext cx="12192000" cy="7402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5880" y="993037"/>
            <a:ext cx="7665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проверку работоспособности всех  инженерно-технических систем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0" y="6473305"/>
            <a:ext cx="12192000" cy="369038"/>
            <a:chOff x="0" y="6488962"/>
            <a:chExt cx="9144000" cy="36903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5" name="Прямоугольник 14"/>
            <p:cNvSpPr/>
            <p:nvPr/>
          </p:nvSpPr>
          <p:spPr>
            <a:xfrm>
              <a:off x="0" y="648896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9512" y="6488962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785880" y="2581844"/>
            <a:ext cx="76268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плановые инструктажи по антитеррористической и пожарной безопасности с сотрудниками, работниками охраны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85880" y="3407722"/>
            <a:ext cx="76268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Обеспечить наличие алгоритмов действий при ЧС различного характера на постах охраны, инструкций по использованию СОУЭ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116" y="1741414"/>
            <a:ext cx="594015" cy="397700"/>
          </a:xfrm>
          <a:prstGeom prst="rect">
            <a:avLst/>
          </a:prstGeom>
          <a:noFill/>
        </p:spPr>
      </p:pic>
      <p:pic>
        <p:nvPicPr>
          <p:cNvPr id="19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4724" y="2569670"/>
            <a:ext cx="594015" cy="397700"/>
          </a:xfrm>
          <a:prstGeom prst="rect">
            <a:avLst/>
          </a:prstGeom>
          <a:noFill/>
        </p:spPr>
      </p:pic>
      <p:pic>
        <p:nvPicPr>
          <p:cNvPr id="21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4725" y="3443921"/>
            <a:ext cx="594015" cy="3977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2742472" y="4612189"/>
            <a:ext cx="76268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Разместить наглядную информацию по АТЗ и ПБ в общедоступных местах, обеспечить наличие актуальных телефонов экстренных служб.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116" y="4635198"/>
            <a:ext cx="594015" cy="39770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785880" y="5810718"/>
            <a:ext cx="762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Срок: до 01.09.2024</a:t>
            </a:r>
          </a:p>
        </p:txBody>
      </p:sp>
      <p:pic>
        <p:nvPicPr>
          <p:cNvPr id="24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8945" y="5837329"/>
            <a:ext cx="594015" cy="397700"/>
          </a:xfrm>
          <a:prstGeom prst="rect">
            <a:avLst/>
          </a:prstGeom>
          <a:noFill/>
        </p:spPr>
      </p:pic>
      <p:pic>
        <p:nvPicPr>
          <p:cNvPr id="25" name="Picture 11" descr="D:\Downloads\imgonline-com-ua-Transparent-backgr-SPAHlXrB2Jk9N6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4723" y="1003508"/>
            <a:ext cx="594015" cy="397700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2785880" y="1820710"/>
            <a:ext cx="7665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 распорядительную документацию по состоянию на 01.09.2024</a:t>
            </a:r>
          </a:p>
        </p:txBody>
      </p:sp>
    </p:spTree>
    <p:extLst>
      <p:ext uri="{BB962C8B-B14F-4D97-AF65-F5344CB8AC3E}">
        <p14:creationId xmlns:p14="http://schemas.microsoft.com/office/powerpoint/2010/main" val="9918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1738282" y="0"/>
            <a:ext cx="8929718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35420"/>
            <a:ext cx="12192000" cy="7214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ДЕРЖАТЬ!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0" y="6488963"/>
            <a:ext cx="12192000" cy="369037"/>
            <a:chOff x="0" y="6488963"/>
            <a:chExt cx="9144000" cy="36903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0" y="6488963"/>
              <a:ext cx="9144000" cy="36903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574" y="6488963"/>
              <a:ext cx="204201" cy="369037"/>
            </a:xfrm>
            <a:prstGeom prst="rect">
              <a:avLst/>
            </a:prstGeom>
            <a:grpFill/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r="19288" b="6346"/>
          <a:stretch/>
        </p:blipFill>
        <p:spPr>
          <a:xfrm>
            <a:off x="1539998" y="1534597"/>
            <a:ext cx="3020648" cy="1928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50" r="20864" b="6250"/>
          <a:stretch/>
        </p:blipFill>
        <p:spPr>
          <a:xfrm>
            <a:off x="7319150" y="1588565"/>
            <a:ext cx="2760405" cy="1794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275152" y="3767333"/>
            <a:ext cx="38960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нового кабинета основ безопасности и защиты Родины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 № 18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92318" y="987419"/>
            <a:ext cx="4157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инструкции по пользованию СОУЭ </a:t>
            </a:r>
          </a:p>
          <a:p>
            <a:pPr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Плехановская СОШ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Зарубинский детский сад</a:t>
            </a:r>
          </a:p>
        </p:txBody>
      </p:sp>
      <p:sp>
        <p:nvSpPr>
          <p:cNvPr id="12" name="Улыбающееся лицо 11"/>
          <p:cNvSpPr/>
          <p:nvPr/>
        </p:nvSpPr>
        <p:spPr>
          <a:xfrm>
            <a:off x="627594" y="964103"/>
            <a:ext cx="360040" cy="28492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3" name="Улыбающееся лицо 12"/>
          <p:cNvSpPr/>
          <p:nvPr/>
        </p:nvSpPr>
        <p:spPr>
          <a:xfrm>
            <a:off x="6202443" y="3497638"/>
            <a:ext cx="360040" cy="28492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4" name="Улыбающееся лицо 13"/>
          <p:cNvSpPr/>
          <p:nvPr/>
        </p:nvSpPr>
        <p:spPr>
          <a:xfrm>
            <a:off x="6202443" y="1088170"/>
            <a:ext cx="360040" cy="28492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19696" y="919295"/>
            <a:ext cx="5040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документов в полном объеме</a:t>
            </a:r>
          </a:p>
          <a:p>
            <a:pPr algn="just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Сергинская СОШ, Лицей № 1, ДОУ № 13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" t="6296" b="2385"/>
          <a:stretch/>
        </p:blipFill>
        <p:spPr>
          <a:xfrm>
            <a:off x="6453374" y="4426401"/>
            <a:ext cx="2597107" cy="1862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072" y="4426400"/>
            <a:ext cx="2564042" cy="185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631035" y="3472293"/>
            <a:ext cx="36937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Озеленение прилегающей  территории</a:t>
            </a:r>
          </a:p>
          <a:p>
            <a:pPr algn="just"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(Ергачинская СОШ, ДОУ № 13, Голдыревская СОШ, Лицей №1, </a:t>
            </a:r>
            <a:r>
              <a:rPr lang="ru-RU" sz="1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Усть-Туркская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СОШ, Калининская СОШ)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лыбающееся лицо 19"/>
          <p:cNvSpPr/>
          <p:nvPr/>
        </p:nvSpPr>
        <p:spPr>
          <a:xfrm>
            <a:off x="638744" y="3949346"/>
            <a:ext cx="360040" cy="28492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21" name="Улыбающееся лицо 20"/>
          <p:cNvSpPr/>
          <p:nvPr/>
        </p:nvSpPr>
        <p:spPr>
          <a:xfrm>
            <a:off x="3881640" y="241315"/>
            <a:ext cx="414160" cy="383693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923" y="4426400"/>
            <a:ext cx="2850799" cy="1832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845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7331"/>
            <a:ext cx="12191999" cy="7100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систем отопления ОО к отопительному периоду </a:t>
            </a:r>
            <a:r>
              <a:rPr lang="ru-RU" sz="2000" b="1" kern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2024-2025г.г</a:t>
            </a:r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1" y="6531824"/>
            <a:ext cx="12191999" cy="326175"/>
            <a:chOff x="1" y="6565716"/>
            <a:chExt cx="9144000" cy="326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1" y="6565716"/>
              <a:ext cx="9144000" cy="32617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908" y="6565716"/>
              <a:ext cx="156767" cy="283312"/>
            </a:xfrm>
            <a:prstGeom prst="rect">
              <a:avLst/>
            </a:prstGeom>
            <a:grpFill/>
          </p:spPr>
        </p:pic>
      </p:grpSp>
      <p:pic>
        <p:nvPicPr>
          <p:cNvPr id="8" name="Picture 5" descr="C:\Users\user\Documents\Фото работ по проекту ПвН за 2018 год\Фото ДДЮТиЭ после ремонта\IMG_03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4860" y="2390440"/>
            <a:ext cx="2306777" cy="160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4350" y="1154039"/>
            <a:ext cx="916573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На основании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распоряжения начальника </a:t>
            </a:r>
            <a:r>
              <a:rPr lang="ru-RU" dirty="0">
                <a:latin typeface="Arial" pitchFamily="34" charset="0"/>
                <a:cs typeface="Arial" pitchFamily="34" charset="0"/>
              </a:rPr>
              <a:t>Управления образования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администрации Кунгурского муниципального округа Пермского края от 13.03.2024 </a:t>
            </a:r>
            <a:r>
              <a:rPr lang="ru-RU" dirty="0">
                <a:latin typeface="Arial" pitchFamily="34" charset="0"/>
                <a:cs typeface="Arial" pitchFamily="34" charset="0"/>
              </a:rPr>
              <a:t>№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271-07-01-01-77 </a:t>
            </a:r>
            <a:r>
              <a:rPr lang="ru-RU" dirty="0">
                <a:latin typeface="Arial" pitchFamily="34" charset="0"/>
                <a:cs typeface="Arial" pitchFamily="34" charset="0"/>
              </a:rPr>
              <a:t>«О подготовке образовательных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организаций, подведомственных Управлению образования </a:t>
            </a:r>
            <a:r>
              <a:rPr lang="ru-RU" dirty="0">
                <a:latin typeface="Arial" pitchFamily="34" charset="0"/>
                <a:cs typeface="Arial" pitchFamily="34" charset="0"/>
              </a:rPr>
              <a:t>к работе в осенне-зимний период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2024-2025г.г</a:t>
            </a:r>
            <a:r>
              <a:rPr lang="ru-RU" dirty="0">
                <a:latin typeface="Arial" pitchFamily="34" charset="0"/>
                <a:cs typeface="Arial" pitchFamily="34" charset="0"/>
              </a:rPr>
              <a:t>.» проведен ряд мероприятий: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Установлен срок готовности образовательных организаций к работе в осенне-зимний период –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30 августа 2024 </a:t>
            </a:r>
            <a:r>
              <a:rPr lang="ru-RU" dirty="0">
                <a:latin typeface="Arial" pitchFamily="34" charset="0"/>
                <a:cs typeface="Arial" pitchFamily="34" charset="0"/>
              </a:rPr>
              <a:t>года;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b="1" dirty="0">
                <a:latin typeface="Arial" pitchFamily="34" charset="0"/>
                <a:cs typeface="Arial" pitchFamily="34" charset="0"/>
              </a:rPr>
              <a:t>Установлен срок готовности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Паспортов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готовности к отопительному сезону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2024-2025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г.г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– до 26 августа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2024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года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В образовательных организациях разработаны планы мероприятий по подготовке ОО к работе в осенне-зимний период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2024-2025г.г</a:t>
            </a:r>
            <a:r>
              <a:rPr lang="ru-RU" dirty="0">
                <a:latin typeface="Arial" pitchFamily="34" charset="0"/>
                <a:cs typeface="Arial" pitchFamily="34" charset="0"/>
              </a:rPr>
              <a:t>.;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Определены ответственные лица за организацию мероприятий по подготовке каждой образовательной организации к  работе в осенне-зимний период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2024-2025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г.г</a:t>
            </a:r>
            <a:r>
              <a:rPr lang="ru-RU" dirty="0">
                <a:latin typeface="Arial" pitchFamily="34" charset="0"/>
                <a:cs typeface="Arial" pitchFamily="34" charset="0"/>
              </a:rPr>
              <a:t>.;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Подготовлен План мероприятий по подготовке образовательных организаций к работе в осенне-зимний период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2024-2025г.г</a:t>
            </a:r>
            <a:r>
              <a:rPr lang="ru-RU" dirty="0">
                <a:latin typeface="Arial" pitchFamily="34" charset="0"/>
                <a:cs typeface="Arial" pitchFamily="34" charset="0"/>
              </a:rPr>
              <a:t>.;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Организован контроль за выполнением мероприятий по подготовке к осенне-зимнему периоду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2024-2025г.г</a:t>
            </a:r>
            <a:r>
              <a:rPr lang="ru-RU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3040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7331"/>
            <a:ext cx="12191999" cy="7100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систем отопления ОО к отопительному периоду </a:t>
            </a:r>
            <a:r>
              <a:rPr lang="ru-RU" sz="2000" b="1" kern="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2024-2025г.г</a:t>
            </a:r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1" y="6531824"/>
            <a:ext cx="12191999" cy="326175"/>
            <a:chOff x="1" y="6565716"/>
            <a:chExt cx="9144000" cy="326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1" y="6565716"/>
              <a:ext cx="9144000" cy="326175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908" y="6565716"/>
              <a:ext cx="156767" cy="283312"/>
            </a:xfrm>
            <a:prstGeom prst="rect">
              <a:avLst/>
            </a:prstGeom>
            <a:grpFill/>
          </p:spPr>
        </p:pic>
      </p:grpSp>
      <p:pic>
        <p:nvPicPr>
          <p:cNvPr id="9" name="Рисунок 8"/>
          <p:cNvPicPr/>
          <p:nvPr/>
        </p:nvPicPr>
        <p:blipFill rotWithShape="1">
          <a:blip r:embed="rId4"/>
          <a:srcRect l="27757" t="18261" r="13141" b="12734"/>
          <a:stretch/>
        </p:blipFill>
        <p:spPr bwMode="auto">
          <a:xfrm>
            <a:off x="2032034" y="692696"/>
            <a:ext cx="7915275" cy="533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607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6289" y="39734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524000" y="214290"/>
            <a:ext cx="91440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800"/>
              </a:lnSpc>
              <a:defRPr/>
            </a:pPr>
            <a:endParaRPr lang="ru-RU" altLang="ru-RU" sz="320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-20978"/>
            <a:ext cx="12192000" cy="6305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4876" y="1481619"/>
            <a:ext cx="10639424" cy="2367367"/>
          </a:xfr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сведению данную информацию.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приемки образовательных организаций Кунгурского МО считать удовлетворительными</a:t>
            </a: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Выполнить в полном объеме мероприятия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требующие финансовых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затрат.</a:t>
            </a: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срок до 01.09.2024 выполнить мероприятия по </a:t>
            </a:r>
            <a:r>
              <a:rPr lang="ru-RU" sz="24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направлению АТЗ и ПБ.</a:t>
            </a: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6552783"/>
            <a:ext cx="12192000" cy="305218"/>
            <a:chOff x="-1524000" y="6552782"/>
            <a:chExt cx="12192000" cy="30521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-1524000" y="6562724"/>
              <a:ext cx="12192000" cy="2952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ru-RU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образования Кунгурского муниципального округа Пермского края</a:t>
              </a: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311888" y="6552782"/>
              <a:ext cx="168888" cy="30521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68108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1738282" y="0"/>
            <a:ext cx="8929718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endParaRPr lang="ru-RU" sz="36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43672" y="2564905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0"/>
            <a:ext cx="12192000" cy="5810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5B9BD5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0" y="6552781"/>
            <a:ext cx="12192000" cy="305220"/>
            <a:chOff x="-1524000" y="6552780"/>
            <a:chExt cx="12192000" cy="30522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8" name="Прямоугольник 7"/>
            <p:cNvSpPr/>
            <p:nvPr/>
          </p:nvSpPr>
          <p:spPr>
            <a:xfrm>
              <a:off x="-1524000" y="6562724"/>
              <a:ext cx="12192000" cy="29527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340464" y="6552780"/>
              <a:ext cx="168889" cy="305220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342499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0169" y="44488"/>
            <a:ext cx="6895678" cy="4715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770020" y="1038225"/>
            <a:ext cx="10526630" cy="5274116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На основании приказа Министерства образования и науки Пермского края от 22 апреля 2024 года № СЭД-26-01-06-400 «О подготовке государственных и муниципальных образовательных организаций к новому 2024-2025 учебному году», распоряжения начальника Управления образования от 26.04.2024 № СЭД-271-07-01-124 «О подготовке образовательных организаций, подведомственных Управлению образования администрации КМО ПК, к новому 2024-2025 учебному году» проведен ряд мероприятий:</a:t>
            </a:r>
          </a:p>
          <a:p>
            <a:pPr marL="285750" indent="-285750"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определен срок приемки образовательных организаций к новому 2024-2025 учебному году с 2 июля по 8 августа 2024 года.;</a:t>
            </a:r>
          </a:p>
          <a:p>
            <a:pPr marL="285750" indent="-285750"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утвержден график приемки образовательных организаций, подлежащих приемке к началу 2024-2025 учебного года;</a:t>
            </a:r>
          </a:p>
          <a:p>
            <a:pPr marL="285750" indent="-285750"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определены ответственные лица за организацию мероприятий по подготовке каждой образовательной организации к началу 2024-2025 учебного года;</a:t>
            </a:r>
          </a:p>
          <a:p>
            <a:pPr marL="285750" indent="-285750"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подготовлен комплексный план мероприятий по подготовке образовательных организаций к новому 2024-2025 учебному году;</a:t>
            </a:r>
          </a:p>
          <a:p>
            <a:pPr marL="285750" indent="-285750" algn="just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организован контроль за выполнением мероприятий по подготовке к новому 2024-2025 учебному </a:t>
            </a:r>
            <a:r>
              <a:rPr lang="ru-RU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году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/>
            <a:r>
              <a:rPr lang="ru-RU" sz="29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подготовлен и сдан Доклад о готовности образовательных организаций Кунгурского муниципального округа Пермского края к новому 2024/2025 учебному году.</a:t>
            </a:r>
          </a:p>
          <a:p>
            <a:pPr marL="0" lv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2370"/>
            <a:ext cx="12191999" cy="7100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ОО Кунгурского муниципального округа Пермского края к началу </a:t>
            </a:r>
            <a:endParaRPr lang="ru-RU" sz="2000" b="1" kern="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kern="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2024-2025 </a:t>
            </a:r>
            <a:r>
              <a:rPr lang="ru-RU" sz="2000" b="1" kern="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года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" y="6488964"/>
            <a:ext cx="12191999" cy="369037"/>
            <a:chOff x="0" y="6488963"/>
            <a:chExt cx="9144000" cy="369037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6528363"/>
              <a:ext cx="9144000" cy="32963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1636" y="6488963"/>
              <a:ext cx="204201" cy="3690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21709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89276" y="215786"/>
            <a:ext cx="4763980" cy="570008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ru" sz="3200" b="1" dirty="0">
                <a:solidFill>
                  <a:srgbClr val="C00000"/>
                </a:solidFill>
                <a:latin typeface="Arial Narrow"/>
              </a:rPr>
              <a:t>СЕТЕВЫЕ ПОКАЗАТЕЛИ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980" y="916226"/>
            <a:ext cx="3554038" cy="5225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52738" y="1424434"/>
            <a:ext cx="3188854" cy="805792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" sz="2400" dirty="0">
                <a:latin typeface="Arial Narrow"/>
              </a:rPr>
              <a:t>Дошкольное образование                </a:t>
            </a:r>
          </a:p>
          <a:p>
            <a:r>
              <a:rPr lang="ru" sz="2800" b="1" dirty="0">
                <a:solidFill>
                  <a:srgbClr val="0070C0"/>
                </a:solidFill>
                <a:latin typeface="Arial Narrow"/>
              </a:rPr>
              <a:t>                  </a:t>
            </a:r>
            <a:r>
              <a:rPr lang="ru" sz="2800" b="1" dirty="0" smtClean="0">
                <a:solidFill>
                  <a:srgbClr val="0070C0"/>
                </a:solidFill>
                <a:latin typeface="Arial Narrow"/>
              </a:rPr>
              <a:t>3/13</a:t>
            </a:r>
            <a:endParaRPr lang="ru" sz="1200" b="1" dirty="0">
              <a:solidFill>
                <a:srgbClr val="0070C0"/>
              </a:solidFill>
              <a:latin typeface="Arial Narrow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1371" y="2122907"/>
            <a:ext cx="3744050" cy="622669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r>
              <a:rPr lang="ru" sz="2300" b="1" spc="-50" dirty="0">
                <a:solidFill>
                  <a:srgbClr val="EC1B23"/>
                </a:solidFill>
                <a:latin typeface="Arial Narrow"/>
              </a:rPr>
              <a:t>                            </a:t>
            </a:r>
            <a:r>
              <a:rPr lang="ru" sz="2800" b="1" spc="-50" dirty="0" smtClean="0">
                <a:solidFill>
                  <a:srgbClr val="EC1B23"/>
                </a:solidFill>
                <a:latin typeface="Arial Narrow"/>
              </a:rPr>
              <a:t>29/92</a:t>
            </a:r>
            <a:endParaRPr lang="ru" sz="2800" b="1" spc="-50" dirty="0">
              <a:solidFill>
                <a:srgbClr val="EC1B23"/>
              </a:solidFill>
              <a:latin typeface="Arial Narrow"/>
            </a:endParaRPr>
          </a:p>
          <a:p>
            <a:r>
              <a:rPr lang="ru" sz="2800" b="1" spc="-50" dirty="0">
                <a:solidFill>
                  <a:srgbClr val="EC1B23"/>
                </a:solidFill>
                <a:latin typeface="Arial Narrow"/>
              </a:rPr>
              <a:t> </a:t>
            </a:r>
            <a:r>
              <a:rPr lang="ru" sz="2800" b="1" spc="-50" dirty="0" smtClean="0">
                <a:solidFill>
                  <a:srgbClr val="EC1B23"/>
                </a:solidFill>
                <a:latin typeface="Arial Narrow"/>
              </a:rPr>
              <a:t>образовательных организаций</a:t>
            </a:r>
            <a:endParaRPr lang="ru" sz="2800" b="1" spc="-50" dirty="0">
              <a:solidFill>
                <a:srgbClr val="EC1B23"/>
              </a:solidFill>
              <a:latin typeface="Arial Narro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2738" y="3768041"/>
            <a:ext cx="26084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 Narrow" panose="020B0606020202030204" pitchFamily="34" charset="0"/>
              </a:rPr>
              <a:t>Общее образование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              </a:t>
            </a:r>
            <a:r>
              <a:rPr lang="ru-RU" sz="2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24/74</a:t>
            </a:r>
            <a:endParaRPr lang="ru-RU" sz="2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95772" y="4899404"/>
            <a:ext cx="3821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Arial Narrow" panose="020B0606020202030204" pitchFamily="34" charset="0"/>
              </a:rPr>
              <a:t>Дополнительное образование </a:t>
            </a:r>
          </a:p>
          <a:p>
            <a:r>
              <a:rPr lang="ru-RU" sz="2400" dirty="0">
                <a:latin typeface="Arial Narrow" panose="020B0606020202030204" pitchFamily="34" charset="0"/>
              </a:rPr>
              <a:t>                          </a:t>
            </a:r>
            <a:r>
              <a:rPr lang="ru-RU" sz="2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2/5</a:t>
            </a:r>
            <a:endParaRPr lang="ru-RU" sz="2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723" y="2385312"/>
            <a:ext cx="2017283" cy="93026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4730" y="2556136"/>
            <a:ext cx="549299" cy="45775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1457" y="4692265"/>
            <a:ext cx="2017951" cy="102995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4628" y="4962917"/>
            <a:ext cx="549299" cy="45775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1915" y="5458457"/>
            <a:ext cx="2017951" cy="92667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7964" y="5689988"/>
            <a:ext cx="481074" cy="45146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58728" y="4265791"/>
            <a:ext cx="686480" cy="66648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27165" y="2457584"/>
            <a:ext cx="704291" cy="70429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45274" y="5361671"/>
            <a:ext cx="1175113" cy="651973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30176" y="1639792"/>
            <a:ext cx="835593" cy="8355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67912" y="5017443"/>
            <a:ext cx="1352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12 </a:t>
            </a:r>
            <a:r>
              <a:rPr lang="ru-RU" b="1" dirty="0" smtClean="0">
                <a:solidFill>
                  <a:srgbClr val="C00000"/>
                </a:solidFill>
              </a:rPr>
              <a:t>761 </a:t>
            </a:r>
            <a:r>
              <a:rPr lang="ru-RU" b="1" dirty="0">
                <a:solidFill>
                  <a:srgbClr val="C00000"/>
                </a:solidFill>
              </a:rPr>
              <a:t>чел.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1" y="6562252"/>
            <a:ext cx="12179273" cy="305387"/>
            <a:chOff x="0" y="6562704"/>
            <a:chExt cx="9144000" cy="36903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Прямоугольник 25"/>
            <p:cNvSpPr/>
            <p:nvPr/>
          </p:nvSpPr>
          <p:spPr>
            <a:xfrm>
              <a:off x="0" y="6562704"/>
              <a:ext cx="9144000" cy="369037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4538" y="6562704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8" name="TextBox 7"/>
          <p:cNvSpPr txBox="1"/>
          <p:nvPr/>
        </p:nvSpPr>
        <p:spPr>
          <a:xfrm>
            <a:off x="9230135" y="5708078"/>
            <a:ext cx="1114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12165 </a:t>
            </a:r>
            <a:r>
              <a:rPr lang="ru-RU" sz="1600" b="1" dirty="0">
                <a:solidFill>
                  <a:srgbClr val="C00000"/>
                </a:solidFill>
              </a:rPr>
              <a:t>чел.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577800" y="2642178"/>
            <a:ext cx="1112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4458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чел.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" y="-1128"/>
            <a:ext cx="12192000" cy="7402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ker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ПРОСТРАНСТВО КУНГУРСКОГО МУНИЦИПАЛЬНОГО округа Пермского края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810000" y="3105835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79714" y="3244334"/>
            <a:ext cx="216726" cy="26161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604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0169" y="44488"/>
            <a:ext cx="6895678" cy="4715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1266921"/>
              </p:ext>
            </p:extLst>
          </p:nvPr>
        </p:nvGraphicFramePr>
        <p:xfrm>
          <a:off x="561973" y="1827583"/>
          <a:ext cx="11029951" cy="436478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00052"/>
                <a:gridCol w="3390900"/>
                <a:gridCol w="937955"/>
                <a:gridCol w="984840"/>
                <a:gridCol w="886844"/>
                <a:gridCol w="792322"/>
                <a:gridCol w="1178059"/>
                <a:gridCol w="1391178"/>
                <a:gridCol w="1067801"/>
              </a:tblGrid>
              <a:tr h="19492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rowSpan="2"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учреждения</a:t>
                      </a:r>
                    </a:p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(юридические лица)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учащихся (дошкольников/воспитанников)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Подлежит реорганизации/ликвидации до конца 2024 года (указать дату прекращения деятельности)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реорганизация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ликвидация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Деятельность приостановлена на капитальный ремонт (заполняется по организациям, открытие которых на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01.09.2024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планируется)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Плановая дата приемки ОУ (заполняется по организациям, открываемым 01.09.2024)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</a:tr>
              <a:tr h="11772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начала капитального ремонта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окончания капитального ремонта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4870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Дошкольные образовательные организации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5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МАДОУ «Центр развития ребенка-детский сад № 2» 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</a:tr>
              <a:tr h="5569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МАДОУ «ЦРР-детский сад № 11»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049" marR="22049" marT="0" marB="0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-17330"/>
            <a:ext cx="12191999" cy="65550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ПРИЕМКИ ОО 2024-2025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-19050" y="6488962"/>
            <a:ext cx="12191998" cy="369038"/>
            <a:chOff x="-1590674" y="6488962"/>
            <a:chExt cx="12191998" cy="36903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-1590674" y="6572250"/>
              <a:ext cx="12191998" cy="2857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</a:t>
              </a:r>
              <a:r>
                <a:rPr lang="ru-RU" sz="12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образования Кунгурского муниципального округа Пермского края</a:t>
              </a: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-1454764" y="6488962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48916" y="699994"/>
            <a:ext cx="118941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ГРАФИК ПРИЁМКИ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образовательных организаций, подлежащих приемке к началу 2024-2025 учебного года, с учетом данных о закрытии организаций по причине их реорганизации, либо приостановления деятельности</a:t>
            </a:r>
            <a:endParaRPr lang="ru-RU" alt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493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282"/>
            <a:ext cx="12191999" cy="57606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ПРИЕМКИ ОО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2024-2025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6562726"/>
            <a:ext cx="12191999" cy="295274"/>
            <a:chOff x="1" y="6596617"/>
            <a:chExt cx="9144000" cy="295274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1" y="6663291"/>
              <a:ext cx="9144000" cy="2285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829" y="6596617"/>
              <a:ext cx="142754" cy="295274"/>
            </a:xfrm>
            <a:prstGeom prst="rect">
              <a:avLst/>
            </a:prstGeom>
            <a:grpFill/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928429"/>
              </p:ext>
            </p:extLst>
          </p:nvPr>
        </p:nvGraphicFramePr>
        <p:xfrm>
          <a:off x="590551" y="733849"/>
          <a:ext cx="10944225" cy="55846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16392"/>
                <a:gridCol w="3097988"/>
                <a:gridCol w="723494"/>
                <a:gridCol w="1032420"/>
                <a:gridCol w="929686"/>
                <a:gridCol w="830598"/>
                <a:gridCol w="1135880"/>
                <a:gridCol w="1234967"/>
                <a:gridCol w="1342800"/>
              </a:tblGrid>
              <a:tr h="3172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3.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МАДОУ «ЦРР-детский сад № 13»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24.07.2024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итого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1782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Общеобразовательные организации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лицей № 1 города Кунгура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654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30.07.2024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СОШ № 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2427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18.07.2024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282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«СОШ № 2 им. М.И.Грибушина»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30.07.2024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4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«СОШ № 10»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1427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23.07.2024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84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«СОШ № 12 им. В.Ф.Маргелова»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10.07.2024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«Гимназия № 16»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1071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23.07.2024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9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СОШ № 18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744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31.07.2024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СОШ № 21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1176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02.07.2024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«СКОШ для учащихся с ОВЗ»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285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25.07.2024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12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«Плехановская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1164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17.07.2024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«Моховская ООШ»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292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25.07.2024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14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МАОУ «</a:t>
                      </a:r>
                      <a:r>
                        <a:rPr lang="ru-RU" sz="1050" dirty="0" err="1">
                          <a:effectLst/>
                        </a:rPr>
                        <a:t>Сергинская</a:t>
                      </a:r>
                      <a:r>
                        <a:rPr lang="ru-RU" sz="1050" dirty="0">
                          <a:effectLst/>
                        </a:rPr>
                        <a:t> СОШ»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3305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17.07.2024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МАОУ «</a:t>
                      </a:r>
                      <a:r>
                        <a:rPr lang="ru-RU" sz="1050" dirty="0" err="1">
                          <a:effectLst/>
                        </a:rPr>
                        <a:t>Ергачинская</a:t>
                      </a:r>
                      <a:r>
                        <a:rPr lang="ru-RU" sz="1050" dirty="0">
                          <a:effectLst/>
                        </a:rPr>
                        <a:t> СОШ»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227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05.08.2024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«Шадейская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407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07.08.2024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17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«Усть-Туркская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299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11.07.2024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18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«Ленская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520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11.07.2024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19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«Калининская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543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08.08.2024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20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«Неволинская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231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31.07.2024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21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«Голдыревская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271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09.07.2024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22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МАОУ «Троицкая ООШ»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220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16.07.2024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23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«Комсомольская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656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03.07.2024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24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«Филипповская ООШ»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378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02.07.2024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25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«Кыласовская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290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05.08.2024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26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МАОУ «Троельжанская СОШ»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368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04.07.2024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итого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15 </a:t>
                      </a:r>
                      <a:r>
                        <a:rPr lang="ru-RU" sz="1050" dirty="0" smtClean="0">
                          <a:effectLst/>
                        </a:rPr>
                        <a:t>559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-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Организации дополнительного образования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1.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МАУДО «ЦДОД «Дар»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х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03.07.2024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2.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МАУ ДО «ДЮСШ «Лидер»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х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</a:rPr>
                        <a:t>06.08.2024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итого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 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2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  <a:tr h="1410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всего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</a:rPr>
                        <a:t>17 </a:t>
                      </a:r>
                      <a:r>
                        <a:rPr lang="ru-RU" sz="1050" dirty="0" smtClean="0">
                          <a:effectLst/>
                        </a:rPr>
                        <a:t>341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 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</a:rPr>
                        <a:t>-</a:t>
                      </a:r>
                      <a:endParaRPr lang="ru-RU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</a:t>
                      </a:r>
                      <a:endParaRPr lang="ru-RU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71" marR="4587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770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9750" y="731486"/>
            <a:ext cx="116524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июля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по утвержденному графику началась приемка образовательных организаций Кунгурского муниципального округа Пермского края к новому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учебному году, на предмет оценки готовности зданий, помещений, территорий к учебному процессу. Приемке подлежало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 образовательных организаций </a:t>
            </a:r>
            <a:r>
              <a:rPr lang="ru-RU" sz="16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b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здания),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том числе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школы,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дошкольные организации, 2 организации дополнительного образования.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83993" y="5418001"/>
            <a:ext cx="18473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10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2008" y="-16286"/>
            <a:ext cx="12204007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2024-2025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учебного года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" y="6581222"/>
            <a:ext cx="12191998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243" y="6581222"/>
            <a:ext cx="153151" cy="2767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0108" y="2244469"/>
            <a:ext cx="3575766" cy="26849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139823" y="2263473"/>
            <a:ext cx="3585619" cy="2692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093" y="2263473"/>
            <a:ext cx="3574973" cy="26843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85705" y="5372771"/>
            <a:ext cx="11596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состав комиссии по приемке образовательных организаций входят представители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Кунгурского МО, органов ГИБДД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МВД России «Кунгурский», специалисты Управления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49677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7106289" y="39734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524000" y="214290"/>
            <a:ext cx="91440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ts val="2800"/>
              </a:lnSpc>
              <a:defRPr/>
            </a:pPr>
            <a:endParaRPr lang="ru-RU" altLang="ru-RU" sz="3200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предмет готовности ОО к началу нового учебного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комиссией проверялись: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35665" y="1046111"/>
            <a:ext cx="6836735" cy="2570059"/>
          </a:xfrm>
          <a:solidFill>
            <a:schemeClr val="accent5">
              <a:lumMod val="60000"/>
              <a:lumOff val="4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участков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Учебные классы, групповые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помещения, туалетные комнаты, медицинские блоки</a:t>
            </a:r>
            <a:endParaRPr lang="ru-RU" sz="2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Спортивные, актовые, музыкальные залы </a:t>
            </a: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Пищеблоки</a:t>
            </a:r>
          </a:p>
          <a:p>
            <a:pPr marL="98425" algn="just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Подсобные, подвальные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помещения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0" y="6488964"/>
            <a:ext cx="12192000" cy="369037"/>
            <a:chOff x="0" y="6488963"/>
            <a:chExt cx="9144000" cy="369037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0" y="6488963"/>
              <a:ext cx="9144000" cy="369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            </a:t>
              </a:r>
              <a:r>
                <a:rPr lang="ru-RU" sz="14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Управление образования Кунгурского муниципального округа Пермского края</a:t>
              </a: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1636" y="6488963"/>
              <a:ext cx="204201" cy="369037"/>
            </a:xfrm>
            <a:prstGeom prst="rect">
              <a:avLst/>
            </a:prstGeom>
            <a:grpFill/>
          </p:spPr>
        </p:pic>
      </p:grpSp>
      <p:sp>
        <p:nvSpPr>
          <p:cNvPr id="3" name="Прямоугольник 2"/>
          <p:cNvSpPr/>
          <p:nvPr/>
        </p:nvSpPr>
        <p:spPr>
          <a:xfrm>
            <a:off x="935665" y="3812323"/>
            <a:ext cx="106751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 приемки отражается в Акте готовности муниципальной образовательной организации к новому учебному году, оформленный по утвержденной форме.</a:t>
            </a:r>
          </a:p>
          <a:p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Акте комиссия отражает замечания, рекомендации по результатам приемки и общий вывод:</a:t>
            </a: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образовательная организация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принята/готова.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образовательная организация не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принята/не готова.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Муниципальная образовательная организация принята с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условием/готова с условием.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9892" y="1050652"/>
            <a:ext cx="3430952" cy="257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37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2001"/>
            <a:ext cx="12192000" cy="5772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Приемка ОО к началу нового 2023-2024 учебного года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576174"/>
            <a:ext cx="12192000" cy="27677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образования Кунгурского муниципального округа Пермского края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007" y="6576174"/>
            <a:ext cx="153151" cy="2767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17" y="1766716"/>
            <a:ext cx="4288326" cy="321995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080539" y="1043215"/>
            <a:ext cx="6752886" cy="5070506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reflection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07888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4608</TotalTime>
  <Words>2961</Words>
  <Application>Microsoft Office PowerPoint</Application>
  <PresentationFormat>Широкоэкранный</PresentationFormat>
  <Paragraphs>577</Paragraphs>
  <Slides>25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Судаков</dc:creator>
  <cp:lastModifiedBy>User</cp:lastModifiedBy>
  <cp:revision>675</cp:revision>
  <cp:lastPrinted>2024-08-18T06:16:17Z</cp:lastPrinted>
  <dcterms:created xsi:type="dcterms:W3CDTF">2023-06-03T15:31:11Z</dcterms:created>
  <dcterms:modified xsi:type="dcterms:W3CDTF">2024-08-20T10:26:36Z</dcterms:modified>
</cp:coreProperties>
</file>