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80" r:id="rId3"/>
    <p:sldId id="274" r:id="rId4"/>
    <p:sldId id="272" r:id="rId5"/>
    <p:sldId id="289" r:id="rId6"/>
    <p:sldId id="282" r:id="rId7"/>
    <p:sldId id="290" r:id="rId8"/>
    <p:sldId id="288" r:id="rId9"/>
  </p:sldIdLst>
  <p:sldSz cx="12192000" cy="6858000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F06507BA-727E-428D-900B-7138B759B55A}">
          <p14:sldIdLst>
            <p14:sldId id="256"/>
            <p14:sldId id="280"/>
            <p14:sldId id="274"/>
            <p14:sldId id="272"/>
            <p14:sldId id="289"/>
            <p14:sldId id="282"/>
            <p14:sldId id="290"/>
            <p14:sldId id="288"/>
          </p14:sldIdLst>
        </p14:section>
        <p14:section name="Раздел без заголовка" id="{2C0795AB-786C-4F51-B501-7A34046C5899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6545" autoAdjust="0"/>
  </p:normalViewPr>
  <p:slideViewPr>
    <p:cSldViewPr>
      <p:cViewPr varScale="1">
        <p:scale>
          <a:sx n="77" d="100"/>
          <a:sy n="77" d="100"/>
        </p:scale>
        <p:origin x="1878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6" d="100"/>
          <a:sy n="76" d="100"/>
        </p:scale>
        <p:origin x="171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18831" cy="4933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4" y="0"/>
            <a:ext cx="2918831" cy="4933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064C8F-7DCF-43DE-B16F-BDFD81386854}" type="datetimeFigureOut">
              <a:rPr lang="ru-RU" smtClean="0"/>
              <a:t>26.05.2026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7788" y="739775"/>
            <a:ext cx="6580187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686500"/>
            <a:ext cx="5388610" cy="443984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1285"/>
            <a:ext cx="2918831" cy="49331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4" y="9371285"/>
            <a:ext cx="2918831" cy="49331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9BCFDC-9679-42BE-8238-BB2621931F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24968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7788" y="739775"/>
            <a:ext cx="6580187" cy="37020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Добрый</a:t>
            </a:r>
            <a:r>
              <a:rPr lang="ru-RU" baseline="0" dirty="0" smtClean="0"/>
              <a:t> день уважаемые коллеги! В своем докладе сегодня представлю информацию по планированию профилактической работы в каникулярный период.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9BCFDC-9679-42BE-8238-BB2621931F1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495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7788" y="739775"/>
            <a:ext cx="6580187" cy="37020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статья 4 закона Пермского края №91-ПК организации отдыха и оздоровления несовершеннолетних определяет, как участников системы профилактики.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9BCFDC-9679-42BE-8238-BB2621931F1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94876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7788" y="739775"/>
            <a:ext cx="6580187" cy="37020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А</a:t>
            </a:r>
            <a:r>
              <a:rPr lang="ru-RU" baseline="0" dirty="0" smtClean="0"/>
              <a:t> п.2 постановления правительства Пермского края №736 –п говорит о том , что участники профилактики , также участвуют в раннем выявлении фактов детского и семейного неблагополучия.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9BCFDC-9679-42BE-8238-BB2621931F1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7421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7788" y="739775"/>
            <a:ext cx="6580187" cy="37020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Нормативные документы,</a:t>
            </a:r>
            <a:r>
              <a:rPr lang="ru-RU" baseline="0" dirty="0" smtClean="0"/>
              <a:t> регламентирующие действия сотрудников при выявленных случаях детского и семейного неблагополучия в период каникулярного периода не прекращают своего действия. А следовательно и схемы оповещения остаются прежними.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9BCFDC-9679-42BE-8238-BB2621931F1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5904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7788" y="739775"/>
            <a:ext cx="6580187" cy="37020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449580" algn="just"/>
            <a:r>
              <a:rPr lang="ru-RU" dirty="0" smtClean="0"/>
              <a:t>С целью исполнения показателей</a:t>
            </a:r>
            <a:r>
              <a:rPr lang="ru-RU" baseline="0" dirty="0" smtClean="0"/>
              <a:t> </a:t>
            </a:r>
            <a:r>
              <a:rPr lang="ru-RU" baseline="0" dirty="0" err="1" smtClean="0"/>
              <a:t>рекомендованых</a:t>
            </a:r>
            <a:r>
              <a:rPr lang="ru-RU" dirty="0" smtClean="0"/>
              <a:t> КДН и ЗП ПК. В летний период не прекращается профилактическая работа по следующим направлениям: выявление фактов ДСН, педагогическое наблюдение, деятельность коллегиальных органов и регулярное заполнение вкладки «Отдых и оздоровление». </a:t>
            </a:r>
          </a:p>
          <a:p>
            <a:pPr indent="449580" algn="just"/>
            <a:r>
              <a:rPr lang="ru-RU" dirty="0" smtClean="0"/>
              <a:t>В 2025 году определен </a:t>
            </a:r>
            <a:r>
              <a:rPr lang="ru-RU" dirty="0" err="1" smtClean="0"/>
              <a:t>среднекраевой</a:t>
            </a:r>
            <a:r>
              <a:rPr lang="ru-RU" baseline="0" dirty="0" smtClean="0"/>
              <a:t> показатель оказание услуг на одного ребенка на протяжении трех летних месяцев. Это 2, 7. В Кунгурском МО показатель был ниже </a:t>
            </a:r>
            <a:r>
              <a:rPr lang="ru-RU" baseline="0" dirty="0" err="1" smtClean="0"/>
              <a:t>среднекраевого</a:t>
            </a:r>
            <a:r>
              <a:rPr lang="ru-RU" baseline="0" dirty="0" smtClean="0"/>
              <a:t> и составлял 2,4 (высчитывается доля о от суммы фактически занятых несовершеннолетних к количеству состоящих на учете). Ниже </a:t>
            </a:r>
            <a:r>
              <a:rPr lang="ru-RU" baseline="0" dirty="0" err="1" smtClean="0"/>
              <a:t>среднекраевого</a:t>
            </a:r>
            <a:r>
              <a:rPr lang="ru-RU" baseline="0" dirty="0" smtClean="0"/>
              <a:t> по планируемым цифрам 7-17 у 11 ОО, которые выведены на экране.  Рекомендуем пересмотреть плановые данные и принять меры для максимального охвата летней занятостью несовершеннолетних и предоставить формы занятости в срок до 01.06.2026. С целью оперативного обмена информацией необходимо назначить ответственных за организацию профилактической работы в летний период и передать контактные данные данного специалиста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9BCFDC-9679-42BE-8238-BB2621931F1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71123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7788" y="739775"/>
            <a:ext cx="6580187" cy="37020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aseline="0" dirty="0" smtClean="0"/>
              <a:t>По итогам регулярных проверок </a:t>
            </a:r>
            <a:r>
              <a:rPr lang="ru-RU" sz="1200" baseline="0" dirty="0" err="1" smtClean="0"/>
              <a:t>выявлем</a:t>
            </a:r>
            <a:r>
              <a:rPr lang="ru-RU" sz="1200" baseline="0" dirty="0" smtClean="0"/>
              <a:t> факт некорректного заполнения данных в системе. С целью контроля по ОО просим регулярно делать выгрузку отчета К – 55. 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ФАКТИЧЕСКИЕ данные по занятости несовершеннолетних ГР СОП заполнять в регистре ГР СОП и сопоставлять с ЕИС «Траектория» (01.07.2026,  01.08.2026,  01.09.2026).</a:t>
            </a:r>
          </a:p>
          <a:p>
            <a:pPr marL="0" marR="0" indent="44958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9BCFDC-9679-42BE-8238-BB2621931F1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94654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7788" y="739775"/>
            <a:ext cx="6580187" cy="37020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44958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Два</a:t>
            </a:r>
            <a:r>
              <a:rPr lang="ru-RU" baseline="0" dirty="0" smtClean="0"/>
              <a:t> года сталкиваемся с нарушениями в  организации профилактической работы с выпускниками школ и детских садов. Прошу учесть, что несмотря на то, что вы отдали документы, ребенок числиться за вашей ОО. Поэтому прошу организовать оказание помощи в трудоустройстве или устройстве несовершеннолетнего в другую ОО. Не теряем из видимости никого!!!!!! Правильно закрываем систему и передаем информацию в след за ребенком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9BCFDC-9679-42BE-8238-BB2621931F1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80784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7788" y="739775"/>
            <a:ext cx="6580187" cy="37020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449580" algn="just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59BCFDC-9679-42BE-8238-BB2621931F1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43755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4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9A54F-D94E-451D-A0A6-570ED6BBA76A}" type="datetimeFigureOut">
              <a:rPr lang="ru-RU" smtClean="0"/>
              <a:t>26.05.2026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F1CB6-F9E2-4665-A999-9D7EEA5C02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232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9A54F-D94E-451D-A0A6-570ED6BBA76A}" type="datetimeFigureOut">
              <a:rPr lang="ru-RU" smtClean="0"/>
              <a:t>26.05.2026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F1CB6-F9E2-4665-A999-9D7EEA5C02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863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7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7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9A54F-D94E-451D-A0A6-570ED6BBA76A}" type="datetimeFigureOut">
              <a:rPr lang="ru-RU" smtClean="0"/>
              <a:t>26.05.2026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F1CB6-F9E2-4665-A999-9D7EEA5C02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3007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9A54F-D94E-451D-A0A6-570ED6BBA76A}" type="datetimeFigureOut">
              <a:rPr lang="ru-RU" smtClean="0"/>
              <a:t>26.05.2026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F1CB6-F9E2-4665-A999-9D7EEA5C02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206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9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9A54F-D94E-451D-A0A6-570ED6BBA76A}" type="datetimeFigureOut">
              <a:rPr lang="ru-RU" smtClean="0"/>
              <a:t>26.05.2026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F1CB6-F9E2-4665-A999-9D7EEA5C02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5707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9A54F-D94E-451D-A0A6-570ED6BBA76A}" type="datetimeFigureOut">
              <a:rPr lang="ru-RU" smtClean="0"/>
              <a:t>26.05.2026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F1CB6-F9E2-4665-A999-9D7EEA5C02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14387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3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73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9A54F-D94E-451D-A0A6-570ED6BBA76A}" type="datetimeFigureOut">
              <a:rPr lang="ru-RU" smtClean="0"/>
              <a:t>26.05.2026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F1CB6-F9E2-4665-A999-9D7EEA5C02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3441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9A54F-D94E-451D-A0A6-570ED6BBA76A}" type="datetimeFigureOut">
              <a:rPr lang="ru-RU" smtClean="0"/>
              <a:t>26.05.2026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F1CB6-F9E2-4665-A999-9D7EEA5C02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74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9A54F-D94E-451D-A0A6-570ED6BBA76A}" type="datetimeFigureOut">
              <a:rPr lang="ru-RU" smtClean="0"/>
              <a:t>26.05.2026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F1CB6-F9E2-4665-A999-9D7EEA5C02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9834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9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9A54F-D94E-451D-A0A6-570ED6BBA76A}" type="datetimeFigureOut">
              <a:rPr lang="ru-RU" smtClean="0"/>
              <a:t>26.05.2026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F1CB6-F9E2-4665-A999-9D7EEA5C02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63608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9A54F-D94E-451D-A0A6-570ED6BBA76A}" type="datetimeFigureOut">
              <a:rPr lang="ru-RU" smtClean="0"/>
              <a:t>26.05.2026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F1CB6-F9E2-4665-A999-9D7EEA5C02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0779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59A54F-D94E-451D-A0A6-570ED6BBA76A}" type="datetimeFigureOut">
              <a:rPr lang="ru-RU" smtClean="0"/>
              <a:t>26.05.2026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9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4F1CB6-F9E2-4665-A999-9D7EEA5C027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504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7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1" indent="-342891" algn="l" defTabSz="91437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defTabSz="914377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&#1087;&#1083;&#1072;&#1085;&#1080;&#1088;&#1091;&#1077;&#1084;&#1072;&#1103;%20&#1079;&#1072;&#1085;&#1103;&#1090;&#1086;&#1089;&#1090;&#1100;.xlsx" TargetMode="External"/><Relationship Id="rId3" Type="http://schemas.openxmlformats.org/officeDocument/2006/relationships/image" Target="../media/image2.png"/><Relationship Id="rId7" Type="http://schemas.openxmlformats.org/officeDocument/2006/relationships/hyperlink" Target="&#1054;&#1090;&#1074;&#1077;&#1090;&#1089;&#1090;&#1074;&#1077;&#1085;&#1085;&#1099;&#1077;%20&#1079;&#1072;%20&#1087;&#1088;&#1086;&#1092;&#1080;&#1083;&#1072;&#1082;&#1090;&#1080;&#1082;&#1091;%20&#1089;%20&#1087;&#1088;&#1080;&#1082;&#1072;&#1079;&#1072;&#1084;&#1080;.doc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hyperlink" Target="&#1045;&#1048;&#1057;%20&#1058;&#1088;&#1072;&#1077;&#1082;&#1090;&#1086;&#1088;&#1080;&#1103;.%20&#1047;&#1072;&#1087;&#1086;&#1083;&#1085;&#1077;&#1085;&#1080;&#1077;%20&#1051;&#1077;&#1090;&#1085;&#1077;&#1081;%20&#1079;&#1072;&#1085;&#1103;&#1090;&#1086;&#1089;&#1090;&#1080;..docx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hyperlink" Target="&#1047;&#1072;&#1074;&#1077;&#1088;&#1096;&#1077;&#1085;&#1080;&#1077;%20&#1048;&#1055;&#1050;.docx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2000" cy="9807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10" y="114827"/>
            <a:ext cx="404066" cy="720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182886"/>
            <a:ext cx="113014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Arial" panose="020B0604020202020204" pitchFamily="34" charset="0"/>
                <a:cs typeface="Arial" pitchFamily="34" charset="0"/>
              </a:rPr>
              <a:t>УПРАВЛЕНИЕ ОБРАЗОВАНИЯ 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АДМИНИСТРАЦИИ КУНГУРСКОГО </a:t>
            </a:r>
            <a:r>
              <a:rPr lang="ru-RU" sz="1600" b="1" dirty="0">
                <a:latin typeface="Arial" pitchFamily="34" charset="0"/>
                <a:cs typeface="Arial" pitchFamily="34" charset="0"/>
              </a:rPr>
              <a:t>МУНИЦИПАЛЬНОГО 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ОКРУГА 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600" b="1" dirty="0">
                <a:latin typeface="Arial" pitchFamily="34" charset="0"/>
                <a:cs typeface="Arial" pitchFamily="34" charset="0"/>
              </a:rPr>
              <a:t>ПЕРМСКОГО КРАЯ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31504" y="1988840"/>
            <a:ext cx="913490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Профилактическая </a:t>
            </a:r>
            <a:r>
              <a:rPr lang="ru-RU" sz="3600" b="1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работа образовательных организаций в летний период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888088" y="5589239"/>
            <a:ext cx="48586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Arial" pitchFamily="34" charset="0"/>
                <a:cs typeface="Arial" pitchFamily="34" charset="0"/>
              </a:rPr>
              <a:t>Докладчик: Ефимова Наталия Владимировна, консультант отдела дополнительного образования и воспитания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9376" y="5589240"/>
            <a:ext cx="35249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latin typeface="Arial" pitchFamily="34" charset="0"/>
                <a:cs typeface="Arial" pitchFamily="34" charset="0"/>
              </a:rPr>
              <a:t>Совещание заместителей руководителей по воспитательной работе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21.05.2026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8636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4335" y="0"/>
            <a:ext cx="12192000" cy="103935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4139" y="91664"/>
            <a:ext cx="120006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/>
            <a:r>
              <a:rPr lang="ru-RU" sz="2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Закон Пермского края от 10.05.2017 №91-ПК. </a:t>
            </a:r>
          </a:p>
          <a:p>
            <a:pPr marL="114300"/>
            <a:r>
              <a:rPr lang="ru-RU" sz="2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Статья 4. Система профилактики безнадзорности и правонарушений несовершеннолетних в Пермском крае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607879" y="1334585"/>
            <a:ext cx="90601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6522490"/>
            <a:ext cx="12192000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          Управление образования администрации Кунгурского муниципального округа Пермского края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6512329"/>
            <a:ext cx="206300" cy="36632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25636" y="1701558"/>
            <a:ext cx="1186636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П.3. В деятельности по профилактике безнадзорности и правонарушений несовершеннолетних участвуют: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Уполномоченный по правам ребенка в Пермском крае;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органы культуры, физической культуры и спорта, подведомственные им организации;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организации отдыха и оздоровления несовершеннолетних;</a:t>
            </a:r>
          </a:p>
          <a:p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граждане, некоммерческие организации, общественные объединения, иные органы и организации, оказывающие помощь (содействие) субъектам профилактики безнадзорности и правонарушений несовершеннолетних в пределах их компетенции в порядке, установленном федеральным законодательством</a:t>
            </a:r>
            <a:endParaRPr lang="ru-RU" sz="2000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544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2000" cy="76470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6522490"/>
            <a:ext cx="12192000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          Управление образования администрации Кунгурского муниципального округа Пермского края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35" y="6523992"/>
            <a:ext cx="206300" cy="36632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-18650" y="0"/>
            <a:ext cx="946256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solidFill>
                  <a:prstClr val="black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Постановление Правительства Пермского края от 26.11.2018 № 736-п</a:t>
            </a:r>
          </a:p>
          <a:p>
            <a:pPr algn="ctr"/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267035" y="1484785"/>
            <a:ext cx="11661613" cy="464137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377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189" indent="0" algn="ctr" defTabSz="914377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377" indent="0" algn="ctr" defTabSz="914377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566" indent="0" algn="ctr" defTabSz="914377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754" indent="0" algn="ctr" defTabSz="914377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5943" indent="0" algn="ctr" defTabSz="914377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131" indent="0" algn="ctr" defTabSz="914377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320" indent="0" algn="ctr" defTabSz="914377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509" indent="0" algn="ctr" defTabSz="914377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93A299"/>
              </a:buClr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2.2. В деятельности по </a:t>
            </a:r>
            <a:r>
              <a:rPr lang="ru-RU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выявлению фактов детского и семейного неблагополучия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принимают участие в пределах своей компетенции (далее - участники системы профилактики):</a:t>
            </a: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органы и учреждения культуры;</a:t>
            </a: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органы и учреждения физической культуры, спорта и туризма;</a:t>
            </a: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Уполномоченный по правам ребенка в Пермском крае;</a:t>
            </a:r>
          </a:p>
          <a:p>
            <a:pPr algn="just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другие органы, учреждения и организации в соответствии с законодательством Российской Федерации и Пермского края.</a:t>
            </a:r>
          </a:p>
          <a:p>
            <a:pPr algn="just">
              <a:buClr>
                <a:srgbClr val="93A299"/>
              </a:buClr>
            </a:pPr>
            <a:endParaRPr lang="ru-RU" dirty="0">
              <a:solidFill>
                <a:prstClr val="black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just">
              <a:buClr>
                <a:srgbClr val="93A299"/>
              </a:buClr>
            </a:pPr>
            <a:endParaRPr lang="ru-RU" dirty="0">
              <a:solidFill>
                <a:prstClr val="black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algn="just">
              <a:buClr>
                <a:srgbClr val="93A299"/>
              </a:buClr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4245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-29123"/>
            <a:ext cx="12192000" cy="79382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Нормативно – правовая база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607879" y="1334585"/>
            <a:ext cx="90601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6522490"/>
            <a:ext cx="12192000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          Управление образования администрации Кунгурского муниципального округа Пермского края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6523992"/>
            <a:ext cx="206300" cy="36632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9336" y="1150009"/>
            <a:ext cx="11953328" cy="5454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Федеральный закон от 24 июня 1999г. №120-ФЗ «Об основах системы профилактики безнадзорности и правонарушений несовершеннолетних».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Закон Пермского края от 10 мая 2017 года № 91-ПК «О профилактике безнадзорности и правонарушений несовершеннолетних в Пермском крае».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Постановление Правительства Пермского края от 26.11.2018 № 736-п «Об утверждении Порядка по выявлению детского и семейного неблагополучия и организации работы по его коррекции» и внесении изменений в постановление Правительства Пермского края от 28.09.2016 № 846-п «Об утверждении Порядка ведения информационного учёта семей и детей группы риска социально опасного положения».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Порядок действий сотрудников органов и учреждений системы профилактики     при обнаружении фактов нарушения прав и жестокого обращения с ребёнком (Постановление КДН и ЗП ПК от 11.11.2015 № 12).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Порядок взаимодействия субъектов системы профилактики безнадзорности и правонарушений несовершеннолетних в случае самовольного ухода несовершеннолетнего (Постановление КДН и ЗП ПК от 25.05.2016 № 8).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Порядком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межведомственного взаимодействия по профилактике и предупреждению суицидальных попыток и суицидов среди несовершеннолетних в соответствии  (Постановление КДН и ЗП ПК от 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21.10.2025 №34.</a:t>
            </a:r>
            <a:endParaRPr lang="ru-RU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ü"/>
            </a:pP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514350" algn="just">
              <a:buAutoNum type="arabicPeriod"/>
            </a:pPr>
            <a:endParaRPr lang="ru-RU" dirty="0">
              <a:latin typeface="Times New Roman"/>
              <a:ea typeface="Calibri"/>
            </a:endParaRPr>
          </a:p>
          <a:p>
            <a:pPr marL="514350" indent="-514350">
              <a:buAutoNum type="arabicPeriod"/>
            </a:pPr>
            <a:endParaRPr lang="ru-RU" dirty="0">
              <a:latin typeface="Times New Roman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20071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2000" cy="75957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6522490"/>
            <a:ext cx="12192000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Управление образования администрации Кунгурского муниципального округа Пермского края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6525495"/>
            <a:ext cx="206300" cy="36632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96463" y="-315024"/>
            <a:ext cx="86023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 летний период не прекращается профилактическая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работа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4" name="Picture 4" descr="https://img2.freepng.ru/20180605/ukk/kisspng-computer-icons-check-mark-clip-art-5b160ba8a76cc9.769078681528171432685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0" y="69912"/>
            <a:ext cx="629873" cy="601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9336" y="964065"/>
            <a:ext cx="4265144" cy="458587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воевременное</a:t>
            </a:r>
            <a:r>
              <a:rPr kumimoji="0" lang="ru-RU" sz="20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информирование субъектов профилактики о выявлении фактов детского и семейного неблагополучия.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Регулярное педагогическое наблюдение (ЕИС «Траектория», листы ежемесячного контроля семейной ситуации).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Д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еятельность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Совета профилактики.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егулярное заполнение вкладки «Отдых и оздоровление».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2486" y="1016876"/>
            <a:ext cx="326639" cy="30581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8237" y="2623752"/>
            <a:ext cx="310888" cy="29106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942" y="3885432"/>
            <a:ext cx="310887" cy="2405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71432" y="982796"/>
            <a:ext cx="3107863" cy="452431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Среднекраевой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показатель 2,7 на одного ребенка на протяжении трех летних месяцев</a:t>
            </a:r>
          </a:p>
          <a:p>
            <a:pPr algn="ctr"/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Сумма фактически занятых за 3 месяца/количество несовершеннолетних, состоящих на учете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66247" y="1025237"/>
            <a:ext cx="4248472" cy="35394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7-17 лет (КМО – 2,4)</a:t>
            </a:r>
          </a:p>
          <a:p>
            <a:pPr algn="just">
              <a:defRPr/>
            </a:pP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МАОУ «</a:t>
            </a:r>
            <a:r>
              <a:rPr lang="ru-RU" sz="16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Шадейская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СОШ» - 2,2</a:t>
            </a:r>
          </a:p>
          <a:p>
            <a:pPr algn="just">
              <a:defRPr/>
            </a:pP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МАОУ «Троицкая ООШ» - 2,0</a:t>
            </a:r>
          </a:p>
          <a:p>
            <a:pPr lvl="0" algn="just">
              <a:defRPr/>
            </a:pP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МАОУ «Калининская СОШ» – 1,9</a:t>
            </a:r>
          </a:p>
          <a:p>
            <a:pPr lvl="0" algn="just">
              <a:defRPr/>
            </a:pP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МАОУ «Плехановская СОШ» 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1,8</a:t>
            </a:r>
            <a:endParaRPr lang="ru-RU" sz="1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defRPr/>
            </a:pP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МАОУ «СКОШ для учащихся с ОВЗ» – 1,8</a:t>
            </a:r>
          </a:p>
          <a:p>
            <a:pPr algn="just">
              <a:defRPr/>
            </a:pP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МАОУ «Гимназия №16» – 1,7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МАОУ «</a:t>
            </a:r>
            <a:r>
              <a:rPr lang="ru-RU" sz="16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Троельжанская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СОШ» – 1,6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МАОУ «</a:t>
            </a:r>
            <a:r>
              <a:rPr lang="ru-RU" sz="16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Неволинская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ООШ» – 1,5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МАОУ «Филипповская ООШ» – 1,4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МАОУ СОШ №1 – 1,1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МАОУ лицей №1 горда Кунгура – 1,1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6288" y="4523199"/>
            <a:ext cx="310887" cy="240592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03640B76-A7E8-BFF0-B060-DF4E5D3384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44882" y="4397530"/>
            <a:ext cx="2877255" cy="21249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0" y="5622182"/>
            <a:ext cx="10056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1. </a:t>
            </a:r>
            <a:r>
              <a:rPr lang="ru-RU" dirty="0" smtClean="0">
                <a:hlinkClick r:id="rId7" action="ppaction://hlinkfile"/>
              </a:rPr>
              <a:t>Назначить ответственных за профилактическую работу (форма до 01.06.2026)</a:t>
            </a:r>
            <a:endParaRPr lang="ru-RU" dirty="0" smtClean="0"/>
          </a:p>
          <a:p>
            <a:r>
              <a:rPr lang="ru-RU" dirty="0" smtClean="0"/>
              <a:t>2. </a:t>
            </a:r>
            <a:r>
              <a:rPr lang="ru-RU" dirty="0" smtClean="0">
                <a:hlinkClick r:id="rId8" action="ppaction://hlinkfile"/>
              </a:rPr>
              <a:t>Индивидуальные маршруты занятости несовершеннолетних ГР СОП (форма до 01.06.2026)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8938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2000" cy="119675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6522490"/>
            <a:ext cx="12192000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ru-RU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Управление образования администрации Кунгурского муниципального округа Пермского края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42" y="6525495"/>
            <a:ext cx="206300" cy="36632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711028" y="-49742"/>
            <a:ext cx="86023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ЕИС «Траектория»</a:t>
            </a:r>
          </a:p>
          <a:p>
            <a:pPr algn="ctr">
              <a:defRPr/>
            </a:pPr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Виды </a:t>
            </a:r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отдыха (</a:t>
            </a:r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hlinkClick r:id="rId4" action="ppaction://hlinkfile"/>
              </a:rPr>
              <a:t>Памятка по заполнению</a:t>
            </a:r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9696099"/>
              </p:ext>
            </p:extLst>
          </p:nvPr>
        </p:nvGraphicFramePr>
        <p:xfrm>
          <a:off x="177292" y="1314893"/>
          <a:ext cx="6802102" cy="5209100"/>
        </p:xfrm>
        <a:graphic>
          <a:graphicData uri="http://schemas.openxmlformats.org/drawingml/2006/table">
            <a:tbl>
              <a:tblPr firstRow="1" firstCol="1" bandRow="1"/>
              <a:tblGrid>
                <a:gridCol w="3597200">
                  <a:extLst>
                    <a:ext uri="{9D8B030D-6E8A-4147-A177-3AD203B41FA5}">
                      <a16:colId xmlns:a16="http://schemas.microsoft.com/office/drawing/2014/main" val="2238187073"/>
                    </a:ext>
                  </a:extLst>
                </a:gridCol>
                <a:gridCol w="3204902">
                  <a:extLst>
                    <a:ext uri="{9D8B030D-6E8A-4147-A177-3AD203B41FA5}">
                      <a16:colId xmlns:a16="http://schemas.microsoft.com/office/drawing/2014/main" val="1485843258"/>
                    </a:ext>
                  </a:extLst>
                </a:gridCol>
              </a:tblGrid>
              <a:tr h="2083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Существующие формы в ЕИС «Траектория»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Заполнение форм отдыха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8815036"/>
                  </a:ext>
                </a:extLst>
              </a:tr>
              <a:tr h="2083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Временное трудоустройство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Самостоятельное трудоустройство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194562"/>
                  </a:ext>
                </a:extLst>
              </a:tr>
              <a:tr h="2083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Загородный лагерь отдыха Пермский край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6201600"/>
                  </a:ext>
                </a:extLst>
              </a:tr>
              <a:tr h="4167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Иной лагерь круглосуточного пребывания Пермский край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2349329"/>
                  </a:ext>
                </a:extLst>
              </a:tr>
              <a:tr h="2083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Каникулы онлайн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30115"/>
                  </a:ext>
                </a:extLst>
              </a:tr>
              <a:tr h="2083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Лагерь в Крыму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7012138"/>
                  </a:ext>
                </a:extLst>
              </a:tr>
              <a:tr h="2083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Лагерь за пределами Пермского края и курортов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476910"/>
                  </a:ext>
                </a:extLst>
              </a:tr>
              <a:tr h="2083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Лагерь за пределами РФ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6791444"/>
                  </a:ext>
                </a:extLst>
              </a:tr>
              <a:tr h="2083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Лагерь на морском побережье кроме Крыма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1554455"/>
                  </a:ext>
                </a:extLst>
              </a:tr>
              <a:tr h="2083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Лагерь палаточного типа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825210"/>
                  </a:ext>
                </a:extLst>
              </a:tr>
              <a:tr h="2083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Лагерь с дневным пребыванием (21 день)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ЛДП, в том числе на базе УДО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3615909"/>
                  </a:ext>
                </a:extLst>
              </a:tr>
              <a:tr h="2083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Лагерь с дневным пребыванием (менее 21 дня)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ЛДО, в том числе на базе УДО, УК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25599"/>
                  </a:ext>
                </a:extLst>
              </a:tr>
              <a:tr h="2083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Лагерь труда и отдыха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Профессиональные пробы МАУ «МРЦ»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1204998"/>
                  </a:ext>
                </a:extLst>
              </a:tr>
              <a:tr h="4167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Летняя оздоровительная кампания в детском саду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643920"/>
                  </a:ext>
                </a:extLst>
              </a:tr>
              <a:tr h="2083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Поход, сплав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Организованные УДО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1692561"/>
                  </a:ext>
                </a:extLst>
              </a:tr>
              <a:tr h="4167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Профильный лагерь с круглосуточным пребыванием Пермский край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0066069"/>
                  </a:ext>
                </a:extLst>
              </a:tr>
              <a:tr h="2083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Разновозрастный отряд по месту жительства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РВО, в том числе на базе УК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0556483"/>
                  </a:ext>
                </a:extLst>
              </a:tr>
              <a:tr h="4167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Санаторно-оздоровительный лагерь Пермский край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8827641"/>
                  </a:ext>
                </a:extLst>
              </a:tr>
              <a:tr h="2083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Семейный отдых с родителями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7881167"/>
                  </a:ext>
                </a:extLst>
              </a:tr>
              <a:tr h="4167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Спортивная площадка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Секции МАУ ДО «ДСЮШ «Лидер», секции проекта 107-п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440" marR="6344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668383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256240" y="1330917"/>
            <a:ext cx="3696569" cy="440120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ФАКТИЧЕСКИЕ данные по занятости несовершеннолетних ГР СОП заполнять в регистре ГР СОП и сопоставлять с ЕИС «Траектория» 01.07.2026</a:t>
            </a:r>
          </a:p>
          <a:p>
            <a:r>
              <a:rPr lang="ru-RU" sz="2800" dirty="0" smtClean="0"/>
              <a:t> 01.08.2026</a:t>
            </a:r>
          </a:p>
          <a:p>
            <a:r>
              <a:rPr lang="ru-RU" sz="2800" dirty="0" smtClean="0"/>
              <a:t> 01.09.2026</a:t>
            </a:r>
            <a:endParaRPr lang="ru-RU" sz="2800" dirty="0"/>
          </a:p>
        </p:txBody>
      </p:sp>
      <p:sp>
        <p:nvSpPr>
          <p:cNvPr id="6" name="Шеврон 5"/>
          <p:cNvSpPr/>
          <p:nvPr/>
        </p:nvSpPr>
        <p:spPr>
          <a:xfrm>
            <a:off x="7293781" y="3263631"/>
            <a:ext cx="772790" cy="556640"/>
          </a:xfrm>
          <a:prstGeom prst="chevron">
            <a:avLst>
              <a:gd name="adj" fmla="val 680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+mn-ea"/>
                <a:cs typeface="+mn-cs"/>
              </a:rPr>
              <a:t>К – 55</a:t>
            </a:r>
            <a:r>
              <a:rPr kumimoji="0" lang="ru-RU" alt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976320" y="5881129"/>
            <a:ext cx="2396371" cy="523220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ru-RU" sz="2800" dirty="0" smtClean="0"/>
              <a:t>Отчет </a:t>
            </a:r>
            <a:r>
              <a:rPr lang="en-US" sz="2800" dirty="0" smtClean="0"/>
              <a:t>R</a:t>
            </a:r>
            <a:r>
              <a:rPr lang="ru-RU" sz="2800" dirty="0" smtClean="0"/>
              <a:t> </a:t>
            </a:r>
            <a:r>
              <a:rPr lang="ru-RU" sz="2800" dirty="0"/>
              <a:t>– 55</a:t>
            </a:r>
          </a:p>
        </p:txBody>
      </p:sp>
    </p:spTree>
    <p:extLst>
      <p:ext uri="{BB962C8B-B14F-4D97-AF65-F5344CB8AC3E}">
        <p14:creationId xmlns:p14="http://schemas.microsoft.com/office/powerpoint/2010/main" val="2661894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2000" cy="71706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6522490"/>
            <a:ext cx="12192000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ru-RU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Управление образования администрации Кунгурского муниципального округа Пермского края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42" y="6525495"/>
            <a:ext cx="206300" cy="36632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772251" y="-26631"/>
            <a:ext cx="86023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Выпускники!!!! </a:t>
            </a:r>
            <a:endParaRPr lang="ru-RU" sz="28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568" y="898419"/>
            <a:ext cx="11998522" cy="138499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До зачисления в другую ОО – это ваш ученик или воспитанник!!!!</a:t>
            </a:r>
          </a:p>
          <a:p>
            <a:r>
              <a:rPr lang="ru-RU" sz="2800" dirty="0" smtClean="0">
                <a:solidFill>
                  <a:srgbClr val="FF0000"/>
                </a:solidFill>
              </a:rPr>
              <a:t>Приказ </a:t>
            </a:r>
            <a:r>
              <a:rPr lang="ru-RU" sz="2800" dirty="0">
                <a:solidFill>
                  <a:srgbClr val="FF0000"/>
                </a:solidFill>
              </a:rPr>
              <a:t>Министерства просвещения России от 06.04.2023 №</a:t>
            </a:r>
            <a:r>
              <a:rPr lang="ru-RU" sz="2800" dirty="0" smtClean="0">
                <a:solidFill>
                  <a:srgbClr val="FF0000"/>
                </a:solidFill>
              </a:rPr>
              <a:t>240 </a:t>
            </a:r>
            <a:endParaRPr lang="ru-RU" sz="2800" dirty="0">
              <a:solidFill>
                <a:srgbClr val="FF0000"/>
              </a:solidFill>
            </a:endParaRPr>
          </a:p>
          <a:p>
            <a:endParaRPr lang="ru-RU" sz="2800" dirty="0" smtClean="0"/>
          </a:p>
        </p:txBody>
      </p:sp>
      <p:sp>
        <p:nvSpPr>
          <p:cNvPr id="6" name="Шеврон 5"/>
          <p:cNvSpPr/>
          <p:nvPr/>
        </p:nvSpPr>
        <p:spPr>
          <a:xfrm>
            <a:off x="135987" y="2431447"/>
            <a:ext cx="590116" cy="486924"/>
          </a:xfrm>
          <a:prstGeom prst="chevron">
            <a:avLst>
              <a:gd name="adj" fmla="val 680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55452" y="2359752"/>
            <a:ext cx="114084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Необходимо оказать помощь законным представителям и несовершеннолетним в продолжении обучения или трудоустройстве </a:t>
            </a:r>
            <a:r>
              <a:rPr lang="ru-RU" sz="2400" dirty="0" smtClean="0">
                <a:solidFill>
                  <a:srgbClr val="FF0000"/>
                </a:solidFill>
              </a:rPr>
              <a:t>(не теряем из видимости никого!!!)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2" name="Шеврон 11"/>
          <p:cNvSpPr/>
          <p:nvPr/>
        </p:nvSpPr>
        <p:spPr>
          <a:xfrm>
            <a:off x="66776" y="3255147"/>
            <a:ext cx="590116" cy="486924"/>
          </a:xfrm>
          <a:prstGeom prst="chevron">
            <a:avLst>
              <a:gd name="adj" fmla="val 680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3709" y="3190749"/>
            <a:ext cx="114084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Закрываем правильно ЕИС «Траектория» (</a:t>
            </a:r>
            <a:r>
              <a:rPr lang="ru-RU" sz="2400" dirty="0" smtClean="0">
                <a:hlinkClick r:id="rId4" action="ppaction://hlinkfile"/>
              </a:rPr>
              <a:t>Памятка</a:t>
            </a:r>
            <a:r>
              <a:rPr lang="ru-RU" sz="2400" dirty="0" smtClean="0"/>
              <a:t>)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4" name="Шеврон 13"/>
          <p:cNvSpPr/>
          <p:nvPr/>
        </p:nvSpPr>
        <p:spPr>
          <a:xfrm>
            <a:off x="135987" y="4065767"/>
            <a:ext cx="590116" cy="486924"/>
          </a:xfrm>
          <a:prstGeom prst="chevron">
            <a:avLst>
              <a:gd name="adj" fmla="val 680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33709" y="3818514"/>
            <a:ext cx="114084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Передаем </a:t>
            </a:r>
            <a:r>
              <a:rPr lang="ru-RU" sz="2400" dirty="0" smtClean="0"/>
              <a:t>информацию (Пункт </a:t>
            </a:r>
            <a:r>
              <a:rPr lang="ru-RU" sz="2400" dirty="0"/>
              <a:t>5.4 постановления </a:t>
            </a:r>
            <a:r>
              <a:rPr lang="ru-RU" sz="2400" dirty="0" smtClean="0"/>
              <a:t>736-п, Постановление </a:t>
            </a:r>
            <a:r>
              <a:rPr lang="ru-RU" sz="2400" dirty="0" err="1" smtClean="0"/>
              <a:t>КДНиЗП</a:t>
            </a:r>
            <a:r>
              <a:rPr lang="ru-RU" sz="2400" dirty="0"/>
              <a:t> ПК от 24.12.2025 №39 Категория </a:t>
            </a:r>
            <a:r>
              <a:rPr lang="ru-RU" sz="2400" dirty="0" smtClean="0"/>
              <a:t>несовершеннолетних  </a:t>
            </a:r>
            <a:r>
              <a:rPr lang="ru-RU" sz="2400" dirty="0"/>
              <a:t>п </a:t>
            </a:r>
            <a:r>
              <a:rPr lang="ru-RU" sz="2400" dirty="0" smtClean="0"/>
              <a:t>2.1. </a:t>
            </a:r>
            <a:r>
              <a:rPr lang="ru-RU" sz="2400" dirty="0"/>
              <a:t>Незамедлительно информировать КДН и ЗП Кунгурского МО (но…рекомендуем одновременно направлять информацию в МВД и Управление образования</a:t>
            </a:r>
            <a:r>
              <a:rPr lang="ru-RU" sz="2400" dirty="0" smtClean="0"/>
              <a:t>)</a:t>
            </a:r>
            <a:endParaRPr lang="ru-RU" sz="2400" dirty="0"/>
          </a:p>
        </p:txBody>
      </p:sp>
      <p:sp>
        <p:nvSpPr>
          <p:cNvPr id="16" name="Шеврон 15"/>
          <p:cNvSpPr/>
          <p:nvPr/>
        </p:nvSpPr>
        <p:spPr>
          <a:xfrm>
            <a:off x="135987" y="5468408"/>
            <a:ext cx="590116" cy="486924"/>
          </a:xfrm>
          <a:prstGeom prst="chevron">
            <a:avLst>
              <a:gd name="adj" fmla="val 680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83432" y="5583866"/>
            <a:ext cx="114084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Акция «Помоги пойти учиться» (август)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080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12192000" cy="83671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6522490"/>
            <a:ext cx="12192000" cy="36933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ru-RU" sz="1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Управление образования администрации Кунгурского муниципального округа Пермского края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36" y="6525495"/>
            <a:ext cx="206300" cy="36632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559496" y="78017"/>
            <a:ext cx="86023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Решение:</a:t>
            </a:r>
            <a:endParaRPr lang="ru-RU" sz="2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14" name="Picture 4" descr="https://img2.freepng.ru/20180605/ukk/kisspng-computer-icons-check-mark-clip-art-5b160ba8a76cc9.769078681528171432685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3" y="102319"/>
            <a:ext cx="629873" cy="601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3990" y="914729"/>
            <a:ext cx="1188132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defRPr/>
            </a:pPr>
            <a:r>
              <a:rPr lang="ru-RU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1.Организовать  работу по всем направлениям профилактики детского и семейного неблагополучия в летний каникулярный период </a:t>
            </a: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2026 </a:t>
            </a:r>
            <a:r>
              <a:rPr lang="ru-RU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года.</a:t>
            </a:r>
          </a:p>
          <a:p>
            <a:pPr algn="just">
              <a:defRPr/>
            </a:pPr>
            <a:r>
              <a:rPr lang="ru-RU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2.Обеспечить корректное заполнение персонифицированного учета каникулярной занятости, ЕИС «Траектория», Регистр ТАБЛПРО</a:t>
            </a: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>
              <a:defRPr/>
            </a:pP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3.Обеспечить максимальный охват организованными формами отдыха и оздоровления несовершеннолетних учетной категории в летний период 2026 года.</a:t>
            </a:r>
          </a:p>
          <a:p>
            <a:pPr algn="just">
              <a:defRPr/>
            </a:pP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4.Ежемесячно предоставлять данные о фактической занятости несовершеннолетних путем занесения корректных данных в </a:t>
            </a:r>
            <a:r>
              <a:rPr lang="ru-RU" sz="2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Регистр </a:t>
            </a: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ТАБЛПРО (01.07.2026, 01.08.2026</a:t>
            </a:r>
            <a:r>
              <a:rPr lang="ru-RU" sz="240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01.09.2026</a:t>
            </a: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</a:p>
          <a:p>
            <a:pPr algn="just">
              <a:defRPr/>
            </a:pP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Обеспечить работу по устройству выпускников общеобразовательных и дошкольных образовательных организаций.</a:t>
            </a:r>
          </a:p>
          <a:p>
            <a:pPr algn="just">
              <a:defRPr/>
            </a:pPr>
            <a:r>
              <a:rPr lang="ru-RU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 Направить информацию по ответственным за профилактическую работу и планируемому охвату летней занятостью несовершеннолетних, состоящих на учете в ГР СОП, в срок до 01.06.2026</a:t>
            </a:r>
          </a:p>
          <a:p>
            <a:pPr algn="just">
              <a:defRPr/>
            </a:pPr>
            <a:endParaRPr lang="ru-RU" sz="2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94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3545</TotalTime>
  <Words>1298</Words>
  <Application>Microsoft Office PowerPoint</Application>
  <PresentationFormat>Широкоэкранный</PresentationFormat>
  <Paragraphs>138</Paragraphs>
  <Slides>8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Romeo1994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User</cp:lastModifiedBy>
  <cp:revision>294</cp:revision>
  <cp:lastPrinted>2026-05-20T04:37:20Z</cp:lastPrinted>
  <dcterms:created xsi:type="dcterms:W3CDTF">2022-08-15T08:04:53Z</dcterms:created>
  <dcterms:modified xsi:type="dcterms:W3CDTF">2026-05-26T13:07:35Z</dcterms:modified>
</cp:coreProperties>
</file>