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76" r:id="rId5"/>
    <p:sldId id="278" r:id="rId6"/>
    <p:sldId id="274" r:id="rId7"/>
    <p:sldId id="277" r:id="rId8"/>
    <p:sldId id="271" r:id="rId9"/>
  </p:sldIdLst>
  <p:sldSz cx="12192000" cy="6858000"/>
  <p:notesSz cx="9866313" cy="67357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0" d="100"/>
          <a:sy n="110" d="100"/>
        </p:scale>
        <p:origin x="59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64C8F-7DCF-43DE-B16F-BDFD81386854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9BCFDC-9679-42BE-8238-BB2621931F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496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87638" y="504825"/>
            <a:ext cx="4491037" cy="25273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Добрый день, уважаемые руководители! Близится февраль, а это значит, что совсем скоро состоится всеми любимый и самый долгожданный конкурс профессионального мастерства Учитель года – 2023.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495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87638" y="504825"/>
            <a:ext cx="4491037" cy="25273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708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87638" y="504825"/>
            <a:ext cx="4491037" cy="25273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055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87638" y="504825"/>
            <a:ext cx="4491037" cy="25273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0612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87638" y="504825"/>
            <a:ext cx="4491037" cy="25273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143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87638" y="504825"/>
            <a:ext cx="4491037" cy="25273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632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87638" y="504825"/>
            <a:ext cx="4491037" cy="25273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8958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687638" y="504825"/>
            <a:ext cx="4491037" cy="25273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932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32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6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007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06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570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438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44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74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834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360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779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9A54F-D94E-451D-A0A6-570ED6BBA76A}" type="datetimeFigureOut">
              <a:rPr lang="ru-RU" smtClean="0"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50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-17811"/>
            <a:ext cx="648072" cy="1156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17314" y="182877"/>
            <a:ext cx="5904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УПРАВЛЕНИЕ ОБРАЗОВАНИЯ АДМИНИСТРАЦИИ</a:t>
            </a:r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КУНГУРСКОГО МУНИЦИПАЛЬНОГО ОКРУГА </a:t>
            </a:r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ПЕРМСКОГО КРАЯ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33098" y="2281054"/>
            <a:ext cx="91349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 проведении муниципального этапа Всероссийского конкурса «Учитель года России»  2025 года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752184" y="5877272"/>
            <a:ext cx="51101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Докладчик: Синицкая Татьяна Ивановна,</a:t>
            </a:r>
            <a:br>
              <a:rPr lang="ru-RU" sz="1600" dirty="0">
                <a:latin typeface="Arial" pitchFamily="34" charset="0"/>
                <a:cs typeface="Arial" pitchFamily="34" charset="0"/>
              </a:rPr>
            </a:br>
            <a:r>
              <a:rPr lang="ru-RU" sz="1600" dirty="0">
                <a:latin typeface="Arial" pitchFamily="34" charset="0"/>
                <a:cs typeface="Arial" pitchFamily="34" charset="0"/>
              </a:rPr>
              <a:t>директор МАУ «ЦРО»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5360" y="5877272"/>
            <a:ext cx="38479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Совещание с руководителями ОО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30 января 2025 года</a:t>
            </a:r>
          </a:p>
        </p:txBody>
      </p:sp>
      <p:pic>
        <p:nvPicPr>
          <p:cNvPr id="2050" name="Picture 2" descr="http://www.ug.iro.perm.ru/assets/img/logo_federal_v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5840" y="4037104"/>
            <a:ext cx="2376264" cy="2014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8636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Тема конкурса</a:t>
            </a:r>
            <a:endParaRPr lang="ru-RU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3AA9A75-98F8-AABB-D89F-FDAEA8E30ADD}"/>
              </a:ext>
            </a:extLst>
          </p:cNvPr>
          <p:cNvSpPr txBox="1"/>
          <p:nvPr/>
        </p:nvSpPr>
        <p:spPr>
          <a:xfrm>
            <a:off x="5807968" y="1374318"/>
            <a:ext cx="5904656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i="1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ru-RU" b="1" i="0" dirty="0">
                <a:solidFill>
                  <a:srgbClr val="333333"/>
                </a:solidFill>
                <a:effectLst/>
                <a:latin typeface="Golos"/>
              </a:rPr>
              <a:t>Год защитника Отечества – это не просто календарная дата, а символ национального единства и патриотизма. Это выражение глубокой признательности тем, кто защищал и продолжает защищать суверенитет и безопасность нашей страны. Важно помнить, что патриотизм – это не только слова, но и действия, которые мы можем предпринять для поддержки наших героев! Укрепляя любовь к Родине, мы создаем будущее, полное гордости и уверенности в завтрашнем дне..</a:t>
            </a:r>
            <a:endParaRPr lang="ru-RU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4A63C70-BB8F-DB95-6C31-7ADAB6B80B2D}"/>
              </a:ext>
            </a:extLst>
          </p:cNvPr>
          <p:cNvSpPr txBox="1"/>
          <p:nvPr/>
        </p:nvSpPr>
        <p:spPr>
          <a:xfrm>
            <a:off x="8904312" y="4083165"/>
            <a:ext cx="29340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В.В. Путин, </a:t>
            </a:r>
          </a:p>
          <a:p>
            <a:pPr algn="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Президент РФ</a:t>
            </a:r>
          </a:p>
        </p:txBody>
      </p:sp>
      <p:sp>
        <p:nvSpPr>
          <p:cNvPr id="16" name="Стрелка вниз 13">
            <a:extLst>
              <a:ext uri="{FF2B5EF4-FFF2-40B4-BE49-F238E27FC236}">
                <a16:creationId xmlns:a16="http://schemas.microsoft.com/office/drawing/2014/main" xmlns="" id="{82DBE72F-F8C5-1D7C-29FF-7657952E6DA2}"/>
              </a:ext>
            </a:extLst>
          </p:cNvPr>
          <p:cNvSpPr/>
          <p:nvPr/>
        </p:nvSpPr>
        <p:spPr>
          <a:xfrm>
            <a:off x="3575720" y="4406331"/>
            <a:ext cx="690920" cy="486224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0">
            <a:extLst>
              <a:ext uri="{FF2B5EF4-FFF2-40B4-BE49-F238E27FC236}">
                <a16:creationId xmlns:a16="http://schemas.microsoft.com/office/drawing/2014/main" xmlns="" id="{F08CCDF5-35B8-5111-D926-7ACD73882108}"/>
              </a:ext>
            </a:extLst>
          </p:cNvPr>
          <p:cNvSpPr/>
          <p:nvPr/>
        </p:nvSpPr>
        <p:spPr>
          <a:xfrm>
            <a:off x="1127448" y="5031467"/>
            <a:ext cx="6084597" cy="124359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2025 год Указом Президента России Владимира Путина объявлен Годом защитника Отечества и </a:t>
            </a:r>
          </a:p>
          <a:p>
            <a:pPr algn="ctr"/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80-летия Победы в Великой Отечественной войне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http://cdni.rbth.com/rbthmedia/images/468x312/1x1/648x432/all/2017/05/03/vladimir-putin-20170331_gaf_rk70_002-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297025"/>
            <a:ext cx="4007330" cy="2628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0" y="6522490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336" y="6503909"/>
            <a:ext cx="206300" cy="366327"/>
          </a:xfrm>
          <a:prstGeom prst="rect">
            <a:avLst/>
          </a:prstGeom>
        </p:spPr>
      </p:pic>
      <p:pic>
        <p:nvPicPr>
          <p:cNvPr id="21" name="Picture 2" descr="http://www.ug.iro.perm.ru/assets/img/logo_federal_v3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769"/>
            <a:ext cx="1496544" cy="120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10" descr="god_semi_logo.png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FC85BCDB-5DA1-D41B-5895-7B1F06ABD0F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577" y="-11537"/>
            <a:ext cx="1708290" cy="120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016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847528" y="294225"/>
            <a:ext cx="7951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Номинации Конкурса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Содержимое 4">
            <a:extLst>
              <a:ext uri="{FF2B5EF4-FFF2-40B4-BE49-F238E27FC236}">
                <a16:creationId xmlns:a16="http://schemas.microsoft.com/office/drawing/2014/main" xmlns="" id="{08986BBB-CAB3-DC59-F385-B00883FF55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5564569"/>
              </p:ext>
            </p:extLst>
          </p:nvPr>
        </p:nvGraphicFramePr>
        <p:xfrm>
          <a:off x="479374" y="1340767"/>
          <a:ext cx="11377265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36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484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16564">
                  <a:extLst>
                    <a:ext uri="{9D8B030D-6E8A-4147-A177-3AD203B41FA5}">
                      <a16:colId xmlns:a16="http://schemas.microsoft.com/office/drawing/2014/main" xmlns="" val="4063974162"/>
                    </a:ext>
                  </a:extLst>
                </a:gridCol>
                <a:gridCol w="295579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72798">
                  <a:extLst>
                    <a:ext uri="{9D8B030D-6E8A-4147-A177-3AD203B41FA5}">
                      <a16:colId xmlns:a16="http://schemas.microsoft.com/office/drawing/2014/main" xmlns="" val="87333559"/>
                    </a:ext>
                  </a:extLst>
                </a:gridCol>
              </a:tblGrid>
              <a:tr h="456580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</a:t>
                      </a:r>
                    </a:p>
                    <a:p>
                      <a:pPr algn="ctr"/>
                      <a:r>
                        <a:rPr lang="ru-RU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номинации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Участники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Испытания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поданных заявок на 30.01.2025</a:t>
                      </a:r>
                    </a:p>
                    <a:p>
                      <a:pPr algn="ctr"/>
                      <a:endParaRPr lang="ru-RU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08799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 дошкольного образования </a:t>
                      </a:r>
                    </a:p>
                    <a:p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(не менее 5 заявок*)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воспитатели и другие педагогические работники дошкольного образования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ru-RU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видеовизитка</a:t>
                      </a: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педагогическое многоборье;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занятие;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мастер-класс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3097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 дополнительного образования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(не менее 5 заявок*)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педагоги учреждений дополнительного образования, тренеры-преподаватели, преподаватели детских школ искусств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видеовизитка</a:t>
                      </a: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-педагогическое многоборье;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-занятие;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-мастер-класс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(Дар, ДШИ им. Р.Н. Розен)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94537389"/>
                  </a:ext>
                </a:extLst>
              </a:tr>
              <a:tr h="608799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Первый</a:t>
                      </a:r>
                      <a:r>
                        <a:rPr lang="ru-RU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учитель</a:t>
                      </a:r>
                    </a:p>
                    <a:p>
                      <a:r>
                        <a:rPr lang="ru-RU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(не менее 5 заявок*)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учителя начального общего образования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видеовизитка</a:t>
                      </a: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-педагогическое многоборье;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-урок;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-мастер-класс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1219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Учитель общего образования</a:t>
                      </a:r>
                      <a:r>
                        <a:rPr lang="ru-RU" sz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(не менее 5 заявок*)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учителя основного и среднего общего образования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видеовизитка</a:t>
                      </a: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-педагогическое многоборье;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-урок;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-мастер-класс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13097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Педагогический дебют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(не менее 5 заявок*)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педагоги учреждений любых типов с пед. стажем до 3 лет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видеовизитка</a:t>
                      </a: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-педагогическое многоборье;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-урок/занятие;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-мастер-класс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522490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6" y="6522490"/>
            <a:ext cx="206300" cy="366327"/>
          </a:xfrm>
          <a:prstGeom prst="rect">
            <a:avLst/>
          </a:prstGeom>
        </p:spPr>
      </p:pic>
      <p:pic>
        <p:nvPicPr>
          <p:cNvPr id="9" name="Picture 2" descr="http://www.ug.iro.perm.ru/assets/img/logo_federal_v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38"/>
            <a:ext cx="1366507" cy="120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E3BA0318-A657-F513-8D97-3CD35698BED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3710" y="-11538"/>
            <a:ext cx="1708290" cy="120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081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552012" y="275210"/>
            <a:ext cx="7951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Номинации Конкурса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Содержимое 4">
            <a:extLst>
              <a:ext uri="{FF2B5EF4-FFF2-40B4-BE49-F238E27FC236}">
                <a16:creationId xmlns:a16="http://schemas.microsoft.com/office/drawing/2014/main" xmlns="" id="{08986BBB-CAB3-DC59-F385-B00883FF55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2866566"/>
              </p:ext>
            </p:extLst>
          </p:nvPr>
        </p:nvGraphicFramePr>
        <p:xfrm>
          <a:off x="325636" y="1247491"/>
          <a:ext cx="10925676" cy="4400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5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600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17799">
                  <a:extLst>
                    <a:ext uri="{9D8B030D-6E8A-4147-A177-3AD203B41FA5}">
                      <a16:colId xmlns:a16="http://schemas.microsoft.com/office/drawing/2014/main" xmlns="" val="4063974162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8968">
                  <a:extLst>
                    <a:ext uri="{9D8B030D-6E8A-4147-A177-3AD203B41FA5}">
                      <a16:colId xmlns:a16="http://schemas.microsoft.com/office/drawing/2014/main" xmlns="" val="3666942094"/>
                    </a:ext>
                  </a:extLst>
                </a:gridCol>
              </a:tblGrid>
              <a:tr h="57625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</a:t>
                      </a:r>
                    </a:p>
                    <a:p>
                      <a:pPr algn="ctr"/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номинации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Участники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Испытания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</a:t>
                      </a:r>
                      <a:r>
                        <a:rPr lang="ru-RU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поданных заявок на 30.01.2025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70195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Специалист</a:t>
                      </a:r>
                      <a:r>
                        <a:rPr lang="ru-RU" sz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 области воспитания</a:t>
                      </a:r>
                    </a:p>
                    <a:p>
                      <a:r>
                        <a:rPr lang="ru-RU" sz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(не менее 5 заявок*)</a:t>
                      </a:r>
                      <a:endParaRPr lang="ru-RU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социальные педагоги, педагоги-организаторы, классные руководители, советники директоров по воспитанию, педагоги-библиотекари, руководители детских общественных объединений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ru-RU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видеовизитка</a:t>
                      </a: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педагогическое многоборье;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занятие;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мастер-класс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40904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Специалист в области психологии и коррекции обучения</a:t>
                      </a:r>
                    </a:p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(не менее 5 заявок*)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педагоги-психологи, учителя-логопеды, учителя-дефектологи и другие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ru-RU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видеовизитка</a:t>
                      </a: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педагогическое многоборье;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занятие;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мастер-класс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35083"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Команда профессионалов</a:t>
                      </a:r>
                    </a:p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(не менее 3 заявок*)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Руководители, заместители руководителей, педагоги ОО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-креативное фото команды;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-мастер-класс;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-профессиональный поединок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-разработка педагогического (управленческого) проекта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43245">
                <a:tc>
                  <a:txBody>
                    <a:bodyPr/>
                    <a:lstStyle/>
                    <a:p>
                      <a:endParaRPr lang="ru-RU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598944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-8094" y="6487301"/>
            <a:ext cx="12186256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6" y="6491673"/>
            <a:ext cx="206300" cy="366327"/>
          </a:xfrm>
          <a:prstGeom prst="rect">
            <a:avLst/>
          </a:prstGeom>
        </p:spPr>
      </p:pic>
      <p:pic>
        <p:nvPicPr>
          <p:cNvPr id="8" name="Picture 2" descr="http://www.ug.iro.perm.ru/assets/img/logo_federal_v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4" y="-34358"/>
            <a:ext cx="1496544" cy="120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кругленный прямоугольник 5">
            <a:extLst>
              <a:ext uri="{FF2B5EF4-FFF2-40B4-BE49-F238E27FC236}">
                <a16:creationId xmlns:a16="http://schemas.microsoft.com/office/drawing/2014/main" xmlns="" id="{7C02D5D1-6827-C3A1-7DE8-6FA8641D2063}"/>
              </a:ext>
            </a:extLst>
          </p:cNvPr>
          <p:cNvSpPr/>
          <p:nvPr/>
        </p:nvSpPr>
        <p:spPr>
          <a:xfrm>
            <a:off x="2315580" y="5610509"/>
            <a:ext cx="7560840" cy="7760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* п. 4.10. Положения: «Проведение номинаций возможно при наличии не менее пяти заявок в каждой номинации. По решению оргкомитета допускается формирование номинаций конкурса при наличии трех заявок. В таком случае по итогам конкурсных испытаний определяется только победитель номинации (презеры не определяются)»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7AD2412-E321-6F2E-A0D6-B79A8F21F7C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577" y="-11537"/>
            <a:ext cx="1708290" cy="120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568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552012" y="275210"/>
            <a:ext cx="7951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Номинации Конкурса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8094" y="6487301"/>
            <a:ext cx="12186256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6" y="6491673"/>
            <a:ext cx="206300" cy="366327"/>
          </a:xfrm>
          <a:prstGeom prst="rect">
            <a:avLst/>
          </a:prstGeom>
        </p:spPr>
      </p:pic>
      <p:pic>
        <p:nvPicPr>
          <p:cNvPr id="8" name="Picture 2" descr="http://www.ug.iro.perm.ru/assets/img/logo_federal_v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94" y="-34358"/>
            <a:ext cx="1496544" cy="120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Скругленный прямоугольник 5">
            <a:extLst>
              <a:ext uri="{FF2B5EF4-FFF2-40B4-BE49-F238E27FC236}">
                <a16:creationId xmlns:a16="http://schemas.microsoft.com/office/drawing/2014/main" xmlns="" id="{0E43F198-C43F-2186-C44C-4D1593607795}"/>
              </a:ext>
            </a:extLst>
          </p:cNvPr>
          <p:cNvSpPr/>
          <p:nvPr/>
        </p:nvSpPr>
        <p:spPr>
          <a:xfrm>
            <a:off x="2041769" y="1715362"/>
            <a:ext cx="7180565" cy="68618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!!!Отсутствие заявок на участие в Конкурсе:</a:t>
            </a:r>
          </a:p>
        </p:txBody>
      </p:sp>
      <p:sp>
        <p:nvSpPr>
          <p:cNvPr id="12" name="Прямоугольник с двумя скругленными противолежащими углами 10">
            <a:extLst>
              <a:ext uri="{FF2B5EF4-FFF2-40B4-BE49-F238E27FC236}">
                <a16:creationId xmlns:a16="http://schemas.microsoft.com/office/drawing/2014/main" xmlns="" id="{46ECB7B7-826E-CDFF-2D5C-96242D8CE962}"/>
              </a:ext>
            </a:extLst>
          </p:cNvPr>
          <p:cNvSpPr/>
          <p:nvPr/>
        </p:nvSpPr>
        <p:spPr>
          <a:xfrm>
            <a:off x="2412626" y="4494583"/>
            <a:ext cx="3672408" cy="666070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МАОУ 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Кыласовская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СОШ»</a:t>
            </a:r>
          </a:p>
        </p:txBody>
      </p:sp>
      <p:sp>
        <p:nvSpPr>
          <p:cNvPr id="13" name="Прямоугольник с двумя скругленными противолежащими углами 10">
            <a:extLst>
              <a:ext uri="{FF2B5EF4-FFF2-40B4-BE49-F238E27FC236}">
                <a16:creationId xmlns:a16="http://schemas.microsoft.com/office/drawing/2014/main" xmlns="" id="{BFC2F6F5-6E16-A198-CE8D-05FB404FCF66}"/>
              </a:ext>
            </a:extLst>
          </p:cNvPr>
          <p:cNvSpPr/>
          <p:nvPr/>
        </p:nvSpPr>
        <p:spPr>
          <a:xfrm>
            <a:off x="2420674" y="3644793"/>
            <a:ext cx="2963294" cy="625207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МАДОУ «ЦРР – детский сад № 2»</a:t>
            </a:r>
          </a:p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с двумя скругленными противолежащими углами 10">
            <a:extLst>
              <a:ext uri="{FF2B5EF4-FFF2-40B4-BE49-F238E27FC236}">
                <a16:creationId xmlns:a16="http://schemas.microsoft.com/office/drawing/2014/main" xmlns="" id="{6ED7DF8D-885E-DA12-A829-DCCE33BB172D}"/>
              </a:ext>
            </a:extLst>
          </p:cNvPr>
          <p:cNvSpPr/>
          <p:nvPr/>
        </p:nvSpPr>
        <p:spPr>
          <a:xfrm>
            <a:off x="1349796" y="2865771"/>
            <a:ext cx="4392488" cy="625207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МАОУ «СКОШ для учащихся с ОВЗ»</a:t>
            </a:r>
          </a:p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с двумя скругленными противолежащими углами 10">
            <a:extLst>
              <a:ext uri="{FF2B5EF4-FFF2-40B4-BE49-F238E27FC236}">
                <a16:creationId xmlns:a16="http://schemas.microsoft.com/office/drawing/2014/main" xmlns="" id="{769080AB-875A-3EDF-25F0-4E20CFA3D5F2}"/>
              </a:ext>
            </a:extLst>
          </p:cNvPr>
          <p:cNvSpPr/>
          <p:nvPr/>
        </p:nvSpPr>
        <p:spPr>
          <a:xfrm>
            <a:off x="5632052" y="3614080"/>
            <a:ext cx="3672408" cy="632282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МАОУ «Ленская СОШ»</a:t>
            </a:r>
          </a:p>
        </p:txBody>
      </p:sp>
      <p:sp>
        <p:nvSpPr>
          <p:cNvPr id="17" name="Прямоугольник с двумя скругленными противолежащими углами 10">
            <a:extLst>
              <a:ext uri="{FF2B5EF4-FFF2-40B4-BE49-F238E27FC236}">
                <a16:creationId xmlns:a16="http://schemas.microsoft.com/office/drawing/2014/main" xmlns="" id="{C6C81B88-6EE4-AD59-A1F7-91AF6C8D4F12}"/>
              </a:ext>
            </a:extLst>
          </p:cNvPr>
          <p:cNvSpPr/>
          <p:nvPr/>
        </p:nvSpPr>
        <p:spPr>
          <a:xfrm>
            <a:off x="479376" y="5294708"/>
            <a:ext cx="3672408" cy="665405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МАОУ «Моховская ООШ»</a:t>
            </a:r>
          </a:p>
        </p:txBody>
      </p:sp>
      <p:sp>
        <p:nvSpPr>
          <p:cNvPr id="18" name="Прямоугольник с двумя скругленными противолежащими углами 10">
            <a:extLst>
              <a:ext uri="{FF2B5EF4-FFF2-40B4-BE49-F238E27FC236}">
                <a16:creationId xmlns:a16="http://schemas.microsoft.com/office/drawing/2014/main" xmlns="" id="{62403A42-9B39-E602-337F-BD2BEE150E00}"/>
              </a:ext>
            </a:extLst>
          </p:cNvPr>
          <p:cNvSpPr/>
          <p:nvPr/>
        </p:nvSpPr>
        <p:spPr>
          <a:xfrm>
            <a:off x="6312024" y="4494582"/>
            <a:ext cx="3672408" cy="665406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МАОУ 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Неволинская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ООШ»</a:t>
            </a:r>
          </a:p>
        </p:txBody>
      </p:sp>
      <p:sp>
        <p:nvSpPr>
          <p:cNvPr id="19" name="Прямоугольник с двумя скругленными противолежащими углами 10">
            <a:extLst>
              <a:ext uri="{FF2B5EF4-FFF2-40B4-BE49-F238E27FC236}">
                <a16:creationId xmlns:a16="http://schemas.microsoft.com/office/drawing/2014/main" xmlns="" id="{2E1127C0-0070-5C0E-1288-A5B10E6217BC}"/>
              </a:ext>
            </a:extLst>
          </p:cNvPr>
          <p:cNvSpPr/>
          <p:nvPr/>
        </p:nvSpPr>
        <p:spPr>
          <a:xfrm>
            <a:off x="5951984" y="2802233"/>
            <a:ext cx="3672408" cy="625207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МАОУ 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Троельжанская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СОШ»</a:t>
            </a:r>
          </a:p>
        </p:txBody>
      </p:sp>
      <p:sp>
        <p:nvSpPr>
          <p:cNvPr id="2" name="Прямоугольник с двумя скругленными противолежащими углами 10">
            <a:extLst>
              <a:ext uri="{FF2B5EF4-FFF2-40B4-BE49-F238E27FC236}">
                <a16:creationId xmlns:a16="http://schemas.microsoft.com/office/drawing/2014/main" xmlns="" id="{09A01D51-AFB9-2A2C-5968-E71A7BAA47D7}"/>
              </a:ext>
            </a:extLst>
          </p:cNvPr>
          <p:cNvSpPr/>
          <p:nvPr/>
        </p:nvSpPr>
        <p:spPr>
          <a:xfrm>
            <a:off x="4433042" y="5273605"/>
            <a:ext cx="3672408" cy="632282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МАОУ 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Сергинская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СОШ»</a:t>
            </a:r>
          </a:p>
        </p:txBody>
      </p:sp>
      <p:sp>
        <p:nvSpPr>
          <p:cNvPr id="10" name="Прямоугольник с двумя скругленными противолежащими углами 10">
            <a:extLst>
              <a:ext uri="{FF2B5EF4-FFF2-40B4-BE49-F238E27FC236}">
                <a16:creationId xmlns:a16="http://schemas.microsoft.com/office/drawing/2014/main" xmlns="" id="{881E7247-8768-C0C7-76F7-11B195E9BD3D}"/>
              </a:ext>
            </a:extLst>
          </p:cNvPr>
          <p:cNvSpPr/>
          <p:nvPr/>
        </p:nvSpPr>
        <p:spPr>
          <a:xfrm>
            <a:off x="8256240" y="5287488"/>
            <a:ext cx="3672408" cy="632282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МАОУ «</a:t>
            </a:r>
            <a:r>
              <a:rPr lang="ru-RU">
                <a:latin typeface="Arial" panose="020B0604020202020204" pitchFamily="34" charset="0"/>
                <a:cs typeface="Arial" panose="020B0604020202020204" pitchFamily="34" charset="0"/>
              </a:rPr>
              <a:t>Шадейская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СОШ»</a:t>
            </a:r>
          </a:p>
        </p:txBody>
      </p:sp>
      <p:pic>
        <p:nvPicPr>
          <p:cNvPr id="20" name="Рисунок 19">
            <a:extLst>
              <a:ext uri="{FF2B5EF4-FFF2-40B4-BE49-F238E27FC236}">
                <a16:creationId xmlns:a16="http://schemas.microsoft.com/office/drawing/2014/main" xmlns="" id="{274CF0FC-56DE-4C49-93E6-65C17F14852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577" y="-11537"/>
            <a:ext cx="1708290" cy="120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976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u="sng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u="sng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11.02.2025-18.02.2025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71" y="83600"/>
            <a:ext cx="7951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Сроки проведения Конкурса</a:t>
            </a:r>
          </a:p>
        </p:txBody>
      </p: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xmlns="" id="{790BC9A6-9A6E-4D91-DBEF-8E7020B948AE}"/>
              </a:ext>
            </a:extLst>
          </p:cNvPr>
          <p:cNvSpPr/>
          <p:nvPr/>
        </p:nvSpPr>
        <p:spPr>
          <a:xfrm>
            <a:off x="2322705" y="1213823"/>
            <a:ext cx="7776864" cy="147093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до 10.02.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Видеовизитка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креативное фото для Команды профессионалов</a:t>
            </a: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 11.02.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– Торжественное открытие, Педагогическое многоборье,  </a:t>
            </a:r>
          </a:p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мастер-класс и профессиональный поединок для Команды профессионалов</a:t>
            </a: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12.02, 13.02.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– Основные конкурсные испытания</a:t>
            </a: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14.02.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- Суперфинал</a:t>
            </a: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18.02.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– Торжественная церемония закрытия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F3A36768-AB73-ED0C-DF87-01C3ED71DE09}"/>
              </a:ext>
            </a:extLst>
          </p:cNvPr>
          <p:cNvSpPr/>
          <p:nvPr/>
        </p:nvSpPr>
        <p:spPr>
          <a:xfrm>
            <a:off x="1699522" y="1280352"/>
            <a:ext cx="785818" cy="63850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1</a:t>
            </a:r>
          </a:p>
        </p:txBody>
      </p:sp>
      <p:sp>
        <p:nvSpPr>
          <p:cNvPr id="8" name="Скругленный прямоугольник 5">
            <a:extLst>
              <a:ext uri="{FF2B5EF4-FFF2-40B4-BE49-F238E27FC236}">
                <a16:creationId xmlns:a16="http://schemas.microsoft.com/office/drawing/2014/main" xmlns="" id="{811C85CA-1BA5-9A68-9DCE-24C4DB010439}"/>
              </a:ext>
            </a:extLst>
          </p:cNvPr>
          <p:cNvSpPr/>
          <p:nvPr/>
        </p:nvSpPr>
        <p:spPr>
          <a:xfrm>
            <a:off x="3559951" y="2822920"/>
            <a:ext cx="5072098" cy="121444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Заявки и сопутствующие им документы </a:t>
            </a: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 ЭЛЕКТРОННОМ ВИДЕ </a:t>
            </a: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(скан-копия и в формате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15.01.2025 по 29.01.2025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1A21EEB4-5490-0479-7FF0-F398B95E0C73}"/>
              </a:ext>
            </a:extLst>
          </p:cNvPr>
          <p:cNvSpPr/>
          <p:nvPr/>
        </p:nvSpPr>
        <p:spPr>
          <a:xfrm>
            <a:off x="2999656" y="2874402"/>
            <a:ext cx="785818" cy="71438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2</a:t>
            </a:r>
          </a:p>
        </p:txBody>
      </p:sp>
      <p:sp>
        <p:nvSpPr>
          <p:cNvPr id="10" name="Крест 9">
            <a:extLst>
              <a:ext uri="{FF2B5EF4-FFF2-40B4-BE49-F238E27FC236}">
                <a16:creationId xmlns:a16="http://schemas.microsoft.com/office/drawing/2014/main" xmlns="" id="{D60E3563-395F-F036-32E7-486B7B57C525}"/>
              </a:ext>
            </a:extLst>
          </p:cNvPr>
          <p:cNvSpPr/>
          <p:nvPr/>
        </p:nvSpPr>
        <p:spPr>
          <a:xfrm>
            <a:off x="5519936" y="4227014"/>
            <a:ext cx="946554" cy="896422"/>
          </a:xfrm>
          <a:prstGeom prst="plu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с двумя скругленными противолежащими углами 11">
            <a:extLst>
              <a:ext uri="{FF2B5EF4-FFF2-40B4-BE49-F238E27FC236}">
                <a16:creationId xmlns:a16="http://schemas.microsoft.com/office/drawing/2014/main" xmlns="" id="{08572E2A-DA3F-CD09-050F-4D5BEAD1ABDC}"/>
              </a:ext>
            </a:extLst>
          </p:cNvPr>
          <p:cNvSpPr/>
          <p:nvPr/>
        </p:nvSpPr>
        <p:spPr>
          <a:xfrm>
            <a:off x="3511639" y="5313084"/>
            <a:ext cx="5357850" cy="1071570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15.01. – 11.02.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- Конкурс видеоклипов детских театральных постановок </a:t>
            </a: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«Победа в кадре: сохраним память для будущего» - дистанционно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6493459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6" y="6491673"/>
            <a:ext cx="206300" cy="366327"/>
          </a:xfrm>
          <a:prstGeom prst="rect">
            <a:avLst/>
          </a:prstGeom>
        </p:spPr>
      </p:pic>
      <p:pic>
        <p:nvPicPr>
          <p:cNvPr id="15" name="Picture 2" descr="http://www.ug.iro.perm.ru/assets/img/logo_federal_v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774" y="-11538"/>
            <a:ext cx="1588132" cy="120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xmlns="" id="{976C3D1E-E652-4F81-91A8-C61B5129B1F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577" y="-11537"/>
            <a:ext cx="1708290" cy="120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494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u="sng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50871" y="83600"/>
            <a:ext cx="7951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Суперфинал</a:t>
            </a:r>
          </a:p>
        </p:txBody>
      </p: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xmlns="" id="{790BC9A6-9A6E-4D91-DBEF-8E7020B948AE}"/>
              </a:ext>
            </a:extLst>
          </p:cNvPr>
          <p:cNvSpPr/>
          <p:nvPr/>
        </p:nvSpPr>
        <p:spPr>
          <a:xfrm>
            <a:off x="2601508" y="1485388"/>
            <a:ext cx="6912768" cy="124143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победителей и призеров номинаций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(кроме номинации «Команда профессионалов»)</a:t>
            </a:r>
          </a:p>
        </p:txBody>
      </p:sp>
      <p:sp>
        <p:nvSpPr>
          <p:cNvPr id="10" name="Крест 9">
            <a:extLst>
              <a:ext uri="{FF2B5EF4-FFF2-40B4-BE49-F238E27FC236}">
                <a16:creationId xmlns:a16="http://schemas.microsoft.com/office/drawing/2014/main" xmlns="" id="{D60E3563-395F-F036-32E7-486B7B57C525}"/>
              </a:ext>
            </a:extLst>
          </p:cNvPr>
          <p:cNvSpPr/>
          <p:nvPr/>
        </p:nvSpPr>
        <p:spPr>
          <a:xfrm>
            <a:off x="5663952" y="4317989"/>
            <a:ext cx="720080" cy="604341"/>
          </a:xfrm>
          <a:prstGeom prst="plus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с двумя скругленными противолежащими углами 10">
            <a:extLst>
              <a:ext uri="{FF2B5EF4-FFF2-40B4-BE49-F238E27FC236}">
                <a16:creationId xmlns:a16="http://schemas.microsoft.com/office/drawing/2014/main" xmlns="" id="{2E4F174D-2D34-E2A6-8A1D-694AD8DDECDB}"/>
              </a:ext>
            </a:extLst>
          </p:cNvPr>
          <p:cNvSpPr/>
          <p:nvPr/>
        </p:nvSpPr>
        <p:spPr>
          <a:xfrm>
            <a:off x="3503712" y="3145855"/>
            <a:ext cx="5544616" cy="1071570"/>
          </a:xfrm>
          <a:prstGeom prst="round2Diag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«Профессиональный диалог»</a:t>
            </a:r>
          </a:p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скругленными противолежащими углами 11">
            <a:extLst>
              <a:ext uri="{FF2B5EF4-FFF2-40B4-BE49-F238E27FC236}">
                <a16:creationId xmlns:a16="http://schemas.microsoft.com/office/drawing/2014/main" xmlns="" id="{08572E2A-DA3F-CD09-050F-4D5BEAD1ABDC}"/>
              </a:ext>
            </a:extLst>
          </p:cNvPr>
          <p:cNvSpPr/>
          <p:nvPr/>
        </p:nvSpPr>
        <p:spPr>
          <a:xfrm>
            <a:off x="3503712" y="4998065"/>
            <a:ext cx="5544616" cy="1071570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«Профи-мастер»</a:t>
            </a: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(решение кейса педагогических ситуаций)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6488668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6" y="6491673"/>
            <a:ext cx="206300" cy="366327"/>
          </a:xfrm>
          <a:prstGeom prst="rect">
            <a:avLst/>
          </a:prstGeom>
        </p:spPr>
      </p:pic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1A21EEB4-5490-0479-7FF0-F398B95E0C73}"/>
              </a:ext>
            </a:extLst>
          </p:cNvPr>
          <p:cNvSpPr/>
          <p:nvPr/>
        </p:nvSpPr>
        <p:spPr>
          <a:xfrm>
            <a:off x="2974926" y="4753535"/>
            <a:ext cx="785818" cy="71438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2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F3A36768-AB73-ED0C-DF87-01C3ED71DE09}"/>
              </a:ext>
            </a:extLst>
          </p:cNvPr>
          <p:cNvSpPr/>
          <p:nvPr/>
        </p:nvSpPr>
        <p:spPr>
          <a:xfrm>
            <a:off x="2974926" y="2996594"/>
            <a:ext cx="785818" cy="71438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50871" y="685320"/>
            <a:ext cx="79515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14.02.2025</a:t>
            </a:r>
          </a:p>
        </p:txBody>
      </p:sp>
      <p:pic>
        <p:nvPicPr>
          <p:cNvPr id="16" name="Picture 2" descr="http://www.ug.iro.perm.ru/assets/img/logo_federal_v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788"/>
            <a:ext cx="1496543" cy="120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8B89C728-318B-456F-A2F5-96FE9E592E7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577" y="-11537"/>
            <a:ext cx="1708290" cy="120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583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902" y="1493605"/>
            <a:ext cx="874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   1. Информацию принять к сведению.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8634" y="1863553"/>
            <a:ext cx="1094266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 Обеспечить участие педагогических работников в муниципальном этапе Всероссийского конкурса «Учитель года России» 2025 года: педагог дополнительного образования (3 чел.), учитель общего образования (2 чел), специалист в области воспитания (2 чел.), команда профессионалов (2 команды)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39516" y="3391069"/>
            <a:ext cx="8796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88F581E1-9AA2-064D-89E1-E024970856ED}"/>
              </a:ext>
            </a:extLst>
          </p:cNvPr>
          <p:cNvSpPr txBox="1"/>
          <p:nvPr/>
        </p:nvSpPr>
        <p:spPr>
          <a:xfrm>
            <a:off x="325636" y="3252569"/>
            <a:ext cx="83392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Обеспечить участие  в Конкурсе видеоклипов детских театральных постановок «Победа в кадре: сохраним память для будущего!»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505824"/>
            <a:ext cx="12192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6" y="6508829"/>
            <a:ext cx="206300" cy="366327"/>
          </a:xfrm>
          <a:prstGeom prst="rect">
            <a:avLst/>
          </a:prstGeom>
        </p:spPr>
      </p:pic>
      <p:pic>
        <p:nvPicPr>
          <p:cNvPr id="11" name="Picture 2" descr="http://www.ug.iro.perm.ru/assets/img/logo_federal_v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56" y="-38142"/>
            <a:ext cx="1496544" cy="120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83AC8DF9-9DD7-479F-92FE-DB6BA020B43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4577" y="-11537"/>
            <a:ext cx="1708290" cy="120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710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2382</TotalTime>
  <Words>844</Words>
  <Application>Microsoft Office PowerPoint</Application>
  <PresentationFormat>Широкоэкранный</PresentationFormat>
  <Paragraphs>163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Golos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Romeo1994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User</cp:lastModifiedBy>
  <cp:revision>209</cp:revision>
  <cp:lastPrinted>2022-08-18T04:17:06Z</cp:lastPrinted>
  <dcterms:created xsi:type="dcterms:W3CDTF">2022-08-15T08:04:53Z</dcterms:created>
  <dcterms:modified xsi:type="dcterms:W3CDTF">2025-01-31T04:32:03Z</dcterms:modified>
</cp:coreProperties>
</file>