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76" r:id="rId5"/>
    <p:sldId id="278" r:id="rId6"/>
    <p:sldId id="274" r:id="rId7"/>
    <p:sldId id="277" r:id="rId8"/>
    <p:sldId id="271" r:id="rId9"/>
  </p:sldIdLst>
  <p:sldSz cx="12192000" cy="6858000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4C8F-7DCF-43DE-B16F-BDFD81386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BCFDC-9679-42BE-8238-BB2621931F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день, уважаемые руководители! Близится февраль, а это значит, что совсем скоро состоится всеми любимый и самый долгожданный конкурс профессионального мастерства Учитель года – 2023.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9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0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5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061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4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32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895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73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3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4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54F-D94E-451D-A0A6-570ED6BBA76A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1CB6-F9E2-4665-A999-9D7EEA5C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-17811"/>
            <a:ext cx="648072" cy="115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7314" y="182877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УПРАВЛЕНИЕ ОБРАЗОВАНИЯ АДМИНИСТРАЦИИ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КУНГУРСКОГО МУНИЦИПАЛЬНОГО ОКРУГА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ПЕРМСКОГО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3098" y="2281054"/>
            <a:ext cx="9134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 проведении муниципального этапа Всероссийского конкурса «Учитель года России»  2025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52184" y="5877272"/>
            <a:ext cx="5110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Докладчик: Синицкая Татьяна Ивановна,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директор МАУ «ЦРО»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360" y="5877272"/>
            <a:ext cx="3847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Совещание с руководителями ОО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30 января 2025 года</a:t>
            </a:r>
          </a:p>
        </p:txBody>
      </p:sp>
      <p:pic>
        <p:nvPicPr>
          <p:cNvPr id="2050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4037104"/>
            <a:ext cx="2376264" cy="20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63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 конкурса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AA9A75-98F8-AABB-D89F-FDAEA8E30ADD}"/>
              </a:ext>
            </a:extLst>
          </p:cNvPr>
          <p:cNvSpPr txBox="1"/>
          <p:nvPr/>
        </p:nvSpPr>
        <p:spPr>
          <a:xfrm>
            <a:off x="5807968" y="1374318"/>
            <a:ext cx="590465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b="1" i="0" dirty="0">
                <a:solidFill>
                  <a:srgbClr val="333333"/>
                </a:solidFill>
                <a:effectLst/>
                <a:latin typeface="Golos"/>
              </a:rPr>
              <a:t>Год защитника Отечества – это не просто календарная дата, а символ национального единства и патриотизма. Это выражение глубокой признательности тем, кто защищал и продолжает защищать суверенитет и безопасность нашей страны. Важно помнить, что патриотизм – это не только слова, но и действия, которые мы можем предпринять для поддержки наших героев! Укрепляя любовь к Родине, мы создаем будущее, полное гордости и уверенности в завтрашнем дне..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4A63C70-BB8F-DB95-6C31-7ADAB6B80B2D}"/>
              </a:ext>
            </a:extLst>
          </p:cNvPr>
          <p:cNvSpPr txBox="1"/>
          <p:nvPr/>
        </p:nvSpPr>
        <p:spPr>
          <a:xfrm>
            <a:off x="8904312" y="4083165"/>
            <a:ext cx="2934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В.В. Путин, </a:t>
            </a:r>
          </a:p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Президент РФ</a:t>
            </a:r>
          </a:p>
        </p:txBody>
      </p:sp>
      <p:sp>
        <p:nvSpPr>
          <p:cNvPr id="16" name="Стрелка вниз 13">
            <a:extLst>
              <a:ext uri="{FF2B5EF4-FFF2-40B4-BE49-F238E27FC236}">
                <a16:creationId xmlns:a16="http://schemas.microsoft.com/office/drawing/2014/main" xmlns="" id="{82DBE72F-F8C5-1D7C-29FF-7657952E6DA2}"/>
              </a:ext>
            </a:extLst>
          </p:cNvPr>
          <p:cNvSpPr/>
          <p:nvPr/>
        </p:nvSpPr>
        <p:spPr>
          <a:xfrm>
            <a:off x="3575720" y="4406331"/>
            <a:ext cx="690920" cy="48622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:a16="http://schemas.microsoft.com/office/drawing/2014/main" xmlns="" id="{F08CCDF5-35B8-5111-D926-7ACD73882108}"/>
              </a:ext>
            </a:extLst>
          </p:cNvPr>
          <p:cNvSpPr/>
          <p:nvPr/>
        </p:nvSpPr>
        <p:spPr>
          <a:xfrm>
            <a:off x="1127448" y="5031467"/>
            <a:ext cx="6084597" cy="124359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2025 год Указом Президента России Владимира Путина объявлен Годом защитника Отечества и </a:t>
            </a:r>
          </a:p>
          <a:p>
            <a:pPr algn="ctr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80-летия Победы в Великой Отечественной войне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cdni.rbth.com/rbthmedia/images/468x312/1x1/648x432/all/2017/05/03/vladimir-putin-20170331_gaf_rk70_002-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297025"/>
            <a:ext cx="4007330" cy="262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6522490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36" y="6503909"/>
            <a:ext cx="206300" cy="366327"/>
          </a:xfrm>
          <a:prstGeom prst="rect">
            <a:avLst/>
          </a:prstGeom>
        </p:spPr>
      </p:pic>
      <p:pic>
        <p:nvPicPr>
          <p:cNvPr id="21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69"/>
            <a:ext cx="1496544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god_semi_logo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C85BCDB-5DA1-D41B-5895-7B1F06ABD0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77" y="-11537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1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47528" y="294225"/>
            <a:ext cx="79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Номинации Конкурса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одержимое 4">
            <a:extLst>
              <a:ext uri="{FF2B5EF4-FFF2-40B4-BE49-F238E27FC236}">
                <a16:creationId xmlns:a16="http://schemas.microsoft.com/office/drawing/2014/main" xmlns="" id="{08986BBB-CAB3-DC59-F385-B00883FF55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564569"/>
              </p:ext>
            </p:extLst>
          </p:nvPr>
        </p:nvGraphicFramePr>
        <p:xfrm>
          <a:off x="479374" y="1340767"/>
          <a:ext cx="1137726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84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6564">
                  <a:extLst>
                    <a:ext uri="{9D8B030D-6E8A-4147-A177-3AD203B41FA5}">
                      <a16:colId xmlns:a16="http://schemas.microsoft.com/office/drawing/2014/main" xmlns="" val="4063974162"/>
                    </a:ext>
                  </a:extLst>
                </a:gridCol>
                <a:gridCol w="29557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2798">
                  <a:extLst>
                    <a:ext uri="{9D8B030D-6E8A-4147-A177-3AD203B41FA5}">
                      <a16:colId xmlns:a16="http://schemas.microsoft.com/office/drawing/2014/main" xmlns="" val="87333559"/>
                    </a:ext>
                  </a:extLst>
                </a:gridCol>
              </a:tblGrid>
              <a:tr h="4565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номинации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Испытания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поданных заявок на 30.01.2025</a:t>
                      </a:r>
                    </a:p>
                    <a:p>
                      <a:pPr algn="ctr"/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879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 дошкольного образования </a:t>
                      </a:r>
                    </a:p>
                    <a:p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(не менее 5 заявок*)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воспитатели и другие педагогические работники дошкольного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педагогическое многоборье;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09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 дополнительного образования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(не менее 5 заявок*)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 учреждений дополнительного образования, тренеры-преподаватели, преподаватели детских школ искусств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-педагогическое многоборье;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-занятие;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-мастер-класс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(Дар, ДШИ им. Р.Н. Розен)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4537389"/>
                  </a:ext>
                </a:extLst>
              </a:tr>
              <a:tr h="60879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Первый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учитель</a:t>
                      </a:r>
                    </a:p>
                    <a:p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(не менее 5 заявок*)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начального общего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-педагогическое многоборье;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-урок;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-мастер-класс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21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 общего образования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(не менее 5 заявок*)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основного и среднего общего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-педагогическое многоборье;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-урок;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-мастер-класс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309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Педагогический дебют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(не менее 5 заявок*)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 учреждений любых типов с пед. стажем до 3 лет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-педагогическое многоборье;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-урок/занятие;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-мастер-класс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22490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6522490"/>
            <a:ext cx="206300" cy="366327"/>
          </a:xfrm>
          <a:prstGeom prst="rect">
            <a:avLst/>
          </a:prstGeom>
        </p:spPr>
      </p:pic>
      <p:pic>
        <p:nvPicPr>
          <p:cNvPr id="9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38"/>
            <a:ext cx="1366507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3BA0318-A657-F513-8D97-3CD35698BE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710" y="-11538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8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2012" y="275210"/>
            <a:ext cx="79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Номинации Конкурса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одержимое 4">
            <a:extLst>
              <a:ext uri="{FF2B5EF4-FFF2-40B4-BE49-F238E27FC236}">
                <a16:creationId xmlns:a16="http://schemas.microsoft.com/office/drawing/2014/main" xmlns="" id="{08986BBB-CAB3-DC59-F385-B00883FF55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866566"/>
              </p:ext>
            </p:extLst>
          </p:nvPr>
        </p:nvGraphicFramePr>
        <p:xfrm>
          <a:off x="325636" y="1247491"/>
          <a:ext cx="10925676" cy="440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00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7799">
                  <a:extLst>
                    <a:ext uri="{9D8B030D-6E8A-4147-A177-3AD203B41FA5}">
                      <a16:colId xmlns:a16="http://schemas.microsoft.com/office/drawing/2014/main" xmlns="" val="406397416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8968">
                  <a:extLst>
                    <a:ext uri="{9D8B030D-6E8A-4147-A177-3AD203B41FA5}">
                      <a16:colId xmlns:a16="http://schemas.microsoft.com/office/drawing/2014/main" xmlns="" val="3666942094"/>
                    </a:ext>
                  </a:extLst>
                </a:gridCol>
              </a:tblGrid>
              <a:tr h="5762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номинации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Испытания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поданных заявок на 30.01.2025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019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области воспитания</a:t>
                      </a:r>
                    </a:p>
                    <a:p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(не менее 5 заявок*)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социальные педагоги, педагоги-организаторы, классные руководители, советники директоров по воспитанию, педагоги-библиотекари, руководители детских общественных объединений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педагогическое многоборье;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090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в области психологии и коррекции обучения</a:t>
                      </a:r>
                    </a:p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(не менее 5 заявок*)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педагоги-психологи, учителя-логопеды, учителя-дефектологи и другие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видеовизитка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педагогическое многоборье;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508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Команда профессионалов</a:t>
                      </a:r>
                    </a:p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(не менее 3 заявок*)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Руководители, заместители руководителей, педагоги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-креативное фото команды;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-мастер-класс;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-профессиональный поединок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-разработка педагогического (управленческого)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3245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598944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8094" y="6487301"/>
            <a:ext cx="121862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6491673"/>
            <a:ext cx="206300" cy="366327"/>
          </a:xfrm>
          <a:prstGeom prst="rect">
            <a:avLst/>
          </a:prstGeom>
        </p:spPr>
      </p:pic>
      <p:pic>
        <p:nvPicPr>
          <p:cNvPr id="8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4" y="-34358"/>
            <a:ext cx="1496544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5">
            <a:extLst>
              <a:ext uri="{FF2B5EF4-FFF2-40B4-BE49-F238E27FC236}">
                <a16:creationId xmlns:a16="http://schemas.microsoft.com/office/drawing/2014/main" xmlns="" id="{7C02D5D1-6827-C3A1-7DE8-6FA8641D2063}"/>
              </a:ext>
            </a:extLst>
          </p:cNvPr>
          <p:cNvSpPr/>
          <p:nvPr/>
        </p:nvSpPr>
        <p:spPr>
          <a:xfrm>
            <a:off x="2315580" y="5610509"/>
            <a:ext cx="7560840" cy="7760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* п. 4.10. Положения: «Проведение номинаций возможно при наличии не менее пяти заявок в каждой номинации. По решению оргкомитета допускается формирование номинаций конкурса при наличии трех заявок. В таком случае по итогам конкурсных испытаний определяется только победитель номинации (презеры не определяются)»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7AD2412-E321-6F2E-A0D6-B79A8F21F7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77" y="-11537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6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2012" y="275210"/>
            <a:ext cx="79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Номинации Конкурса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094" y="6487301"/>
            <a:ext cx="1218625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6491673"/>
            <a:ext cx="206300" cy="366327"/>
          </a:xfrm>
          <a:prstGeom prst="rect">
            <a:avLst/>
          </a:prstGeom>
        </p:spPr>
      </p:pic>
      <p:pic>
        <p:nvPicPr>
          <p:cNvPr id="8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4" y="-34358"/>
            <a:ext cx="1496544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5">
            <a:extLst>
              <a:ext uri="{FF2B5EF4-FFF2-40B4-BE49-F238E27FC236}">
                <a16:creationId xmlns:a16="http://schemas.microsoft.com/office/drawing/2014/main" xmlns="" id="{0E43F198-C43F-2186-C44C-4D1593607795}"/>
              </a:ext>
            </a:extLst>
          </p:cNvPr>
          <p:cNvSpPr/>
          <p:nvPr/>
        </p:nvSpPr>
        <p:spPr>
          <a:xfrm>
            <a:off x="2041769" y="1715362"/>
            <a:ext cx="7180565" cy="6861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!!!Отсутствие заявок на участие в Конкурсе:</a:t>
            </a:r>
          </a:p>
        </p:txBody>
      </p:sp>
      <p:sp>
        <p:nvSpPr>
          <p:cNvPr id="12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46ECB7B7-826E-CDFF-2D5C-96242D8CE962}"/>
              </a:ext>
            </a:extLst>
          </p:cNvPr>
          <p:cNvSpPr/>
          <p:nvPr/>
        </p:nvSpPr>
        <p:spPr>
          <a:xfrm>
            <a:off x="2412626" y="4494583"/>
            <a:ext cx="3672408" cy="66607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Кыласовская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СОШ»</a:t>
            </a:r>
          </a:p>
        </p:txBody>
      </p:sp>
      <p:sp>
        <p:nvSpPr>
          <p:cNvPr id="13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BFC2F6F5-6E16-A198-CE8D-05FB404FCF66}"/>
              </a:ext>
            </a:extLst>
          </p:cNvPr>
          <p:cNvSpPr/>
          <p:nvPr/>
        </p:nvSpPr>
        <p:spPr>
          <a:xfrm>
            <a:off x="2420674" y="3644793"/>
            <a:ext cx="2963294" cy="62520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МАДОУ «ЦРР – детский сад № 2»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6ED7DF8D-885E-DA12-A829-DCCE33BB172D}"/>
              </a:ext>
            </a:extLst>
          </p:cNvPr>
          <p:cNvSpPr/>
          <p:nvPr/>
        </p:nvSpPr>
        <p:spPr>
          <a:xfrm>
            <a:off x="1349796" y="2865771"/>
            <a:ext cx="4392488" cy="62520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«СКОШ для учащихся с ОВЗ»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769080AB-875A-3EDF-25F0-4E20CFA3D5F2}"/>
              </a:ext>
            </a:extLst>
          </p:cNvPr>
          <p:cNvSpPr/>
          <p:nvPr/>
        </p:nvSpPr>
        <p:spPr>
          <a:xfrm>
            <a:off x="5632052" y="3614080"/>
            <a:ext cx="3672408" cy="63228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«Ленская СОШ»</a:t>
            </a:r>
          </a:p>
        </p:txBody>
      </p:sp>
      <p:sp>
        <p:nvSpPr>
          <p:cNvPr id="17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C6C81B88-6EE4-AD59-A1F7-91AF6C8D4F12}"/>
              </a:ext>
            </a:extLst>
          </p:cNvPr>
          <p:cNvSpPr/>
          <p:nvPr/>
        </p:nvSpPr>
        <p:spPr>
          <a:xfrm>
            <a:off x="479376" y="5294708"/>
            <a:ext cx="3672408" cy="66540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«Моховская ООШ»</a:t>
            </a:r>
          </a:p>
        </p:txBody>
      </p:sp>
      <p:sp>
        <p:nvSpPr>
          <p:cNvPr id="18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62403A42-9B39-E602-337F-BD2BEE150E00}"/>
              </a:ext>
            </a:extLst>
          </p:cNvPr>
          <p:cNvSpPr/>
          <p:nvPr/>
        </p:nvSpPr>
        <p:spPr>
          <a:xfrm>
            <a:off x="6312024" y="4494582"/>
            <a:ext cx="3672408" cy="66540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Неволинская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ООШ»</a:t>
            </a:r>
          </a:p>
        </p:txBody>
      </p:sp>
      <p:sp>
        <p:nvSpPr>
          <p:cNvPr id="19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2E1127C0-0070-5C0E-1288-A5B10E6217BC}"/>
              </a:ext>
            </a:extLst>
          </p:cNvPr>
          <p:cNvSpPr/>
          <p:nvPr/>
        </p:nvSpPr>
        <p:spPr>
          <a:xfrm>
            <a:off x="5951984" y="2802233"/>
            <a:ext cx="3672408" cy="62520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Троельжанская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СОШ»</a:t>
            </a:r>
          </a:p>
        </p:txBody>
      </p:sp>
      <p:sp>
        <p:nvSpPr>
          <p:cNvPr id="2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09A01D51-AFB9-2A2C-5968-E71A7BAA47D7}"/>
              </a:ext>
            </a:extLst>
          </p:cNvPr>
          <p:cNvSpPr/>
          <p:nvPr/>
        </p:nvSpPr>
        <p:spPr>
          <a:xfrm>
            <a:off x="4433042" y="5273605"/>
            <a:ext cx="3672408" cy="63228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Сергинская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СОШ»</a:t>
            </a:r>
          </a:p>
        </p:txBody>
      </p:sp>
      <p:sp>
        <p:nvSpPr>
          <p:cNvPr id="10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881E7247-8768-C0C7-76F7-11B195E9BD3D}"/>
              </a:ext>
            </a:extLst>
          </p:cNvPr>
          <p:cNvSpPr/>
          <p:nvPr/>
        </p:nvSpPr>
        <p:spPr>
          <a:xfrm>
            <a:off x="8256240" y="5287488"/>
            <a:ext cx="3672408" cy="63228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МАОУ «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Шадейская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СОШ»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74CF0FC-56DE-4C49-93E6-65C17F1485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77" y="-11537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7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11.02.2025-18.02.2025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0871" y="83600"/>
            <a:ext cx="79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Сроки проведения Конкурса</a:t>
            </a: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xmlns="" id="{790BC9A6-9A6E-4D91-DBEF-8E7020B948AE}"/>
              </a:ext>
            </a:extLst>
          </p:cNvPr>
          <p:cNvSpPr/>
          <p:nvPr/>
        </p:nvSpPr>
        <p:spPr>
          <a:xfrm>
            <a:off x="2322705" y="1213823"/>
            <a:ext cx="7776864" cy="14709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 10.02.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Видеовизитка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креативное фото для Команды профессионалов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11.02.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Торжественное открытие, Педагогическое многоборье,  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мастер-класс и профессиональный поединок для Команды профессионалов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12.02, 13.02.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Основные конкурсные испытания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14.02.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Суперфинал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18.02.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Торжественная церемония закрытия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3A36768-AB73-ED0C-DF87-01C3ED71DE09}"/>
              </a:ext>
            </a:extLst>
          </p:cNvPr>
          <p:cNvSpPr/>
          <p:nvPr/>
        </p:nvSpPr>
        <p:spPr>
          <a:xfrm>
            <a:off x="1699522" y="1280352"/>
            <a:ext cx="785818" cy="638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1</a:t>
            </a:r>
          </a:p>
        </p:txBody>
      </p:sp>
      <p:sp>
        <p:nvSpPr>
          <p:cNvPr id="8" name="Скругленный прямоугольник 5">
            <a:extLst>
              <a:ext uri="{FF2B5EF4-FFF2-40B4-BE49-F238E27FC236}">
                <a16:creationId xmlns:a16="http://schemas.microsoft.com/office/drawing/2014/main" xmlns="" id="{811C85CA-1BA5-9A68-9DCE-24C4DB010439}"/>
              </a:ext>
            </a:extLst>
          </p:cNvPr>
          <p:cNvSpPr/>
          <p:nvPr/>
        </p:nvSpPr>
        <p:spPr>
          <a:xfrm>
            <a:off x="3559951" y="2822920"/>
            <a:ext cx="5072098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Заявки и сопутствующие им документы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ЭЛЕКТРОННОМ ВИДЕ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(скан-копия и в формате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15.01.2025 по 29.01.2025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1A21EEB4-5490-0479-7FF0-F398B95E0C73}"/>
              </a:ext>
            </a:extLst>
          </p:cNvPr>
          <p:cNvSpPr/>
          <p:nvPr/>
        </p:nvSpPr>
        <p:spPr>
          <a:xfrm>
            <a:off x="2999656" y="2874402"/>
            <a:ext cx="785818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2</a:t>
            </a:r>
          </a:p>
        </p:txBody>
      </p:sp>
      <p:sp>
        <p:nvSpPr>
          <p:cNvPr id="10" name="Крест 9">
            <a:extLst>
              <a:ext uri="{FF2B5EF4-FFF2-40B4-BE49-F238E27FC236}">
                <a16:creationId xmlns:a16="http://schemas.microsoft.com/office/drawing/2014/main" xmlns="" id="{D60E3563-395F-F036-32E7-486B7B57C525}"/>
              </a:ext>
            </a:extLst>
          </p:cNvPr>
          <p:cNvSpPr/>
          <p:nvPr/>
        </p:nvSpPr>
        <p:spPr>
          <a:xfrm>
            <a:off x="5519936" y="4227014"/>
            <a:ext cx="946554" cy="896422"/>
          </a:xfrm>
          <a:prstGeom prst="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08572E2A-DA3F-CD09-050F-4D5BEAD1ABDC}"/>
              </a:ext>
            </a:extLst>
          </p:cNvPr>
          <p:cNvSpPr/>
          <p:nvPr/>
        </p:nvSpPr>
        <p:spPr>
          <a:xfrm>
            <a:off x="3511639" y="5313084"/>
            <a:ext cx="5357850" cy="107157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15.01. – 11.02.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 Конкурс видеоклипов детских театральных постановок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«Победа в кадре: сохраним память для будущего» - дистанционно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493459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6491673"/>
            <a:ext cx="206300" cy="366327"/>
          </a:xfrm>
          <a:prstGeom prst="rect">
            <a:avLst/>
          </a:prstGeom>
        </p:spPr>
      </p:pic>
      <p:pic>
        <p:nvPicPr>
          <p:cNvPr id="15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4" y="-11538"/>
            <a:ext cx="1588132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76C3D1E-E652-4F81-91A8-C61B5129B1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77" y="-11537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9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0871" y="83600"/>
            <a:ext cx="79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Суперфинал</a:t>
            </a: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xmlns="" id="{790BC9A6-9A6E-4D91-DBEF-8E7020B948AE}"/>
              </a:ext>
            </a:extLst>
          </p:cNvPr>
          <p:cNvSpPr/>
          <p:nvPr/>
        </p:nvSpPr>
        <p:spPr>
          <a:xfrm>
            <a:off x="2601508" y="1485388"/>
            <a:ext cx="6912768" cy="12414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победителей и призеров номинаций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(кроме номинации «Команда профессионалов»)</a:t>
            </a:r>
          </a:p>
        </p:txBody>
      </p:sp>
      <p:sp>
        <p:nvSpPr>
          <p:cNvPr id="10" name="Крест 9">
            <a:extLst>
              <a:ext uri="{FF2B5EF4-FFF2-40B4-BE49-F238E27FC236}">
                <a16:creationId xmlns:a16="http://schemas.microsoft.com/office/drawing/2014/main" xmlns="" id="{D60E3563-395F-F036-32E7-486B7B57C525}"/>
              </a:ext>
            </a:extLst>
          </p:cNvPr>
          <p:cNvSpPr/>
          <p:nvPr/>
        </p:nvSpPr>
        <p:spPr>
          <a:xfrm>
            <a:off x="5663952" y="4317989"/>
            <a:ext cx="720080" cy="604341"/>
          </a:xfrm>
          <a:prstGeom prst="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>
            <a:extLst>
              <a:ext uri="{FF2B5EF4-FFF2-40B4-BE49-F238E27FC236}">
                <a16:creationId xmlns:a16="http://schemas.microsoft.com/office/drawing/2014/main" xmlns="" id="{2E4F174D-2D34-E2A6-8A1D-694AD8DDECDB}"/>
              </a:ext>
            </a:extLst>
          </p:cNvPr>
          <p:cNvSpPr/>
          <p:nvPr/>
        </p:nvSpPr>
        <p:spPr>
          <a:xfrm>
            <a:off x="3503712" y="3145855"/>
            <a:ext cx="5544616" cy="107157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«Профессиональный диалог»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>
            <a:extLst>
              <a:ext uri="{FF2B5EF4-FFF2-40B4-BE49-F238E27FC236}">
                <a16:creationId xmlns:a16="http://schemas.microsoft.com/office/drawing/2014/main" xmlns="" id="{08572E2A-DA3F-CD09-050F-4D5BEAD1ABDC}"/>
              </a:ext>
            </a:extLst>
          </p:cNvPr>
          <p:cNvSpPr/>
          <p:nvPr/>
        </p:nvSpPr>
        <p:spPr>
          <a:xfrm>
            <a:off x="3503712" y="4998065"/>
            <a:ext cx="5544616" cy="107157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«Профи-мастер»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(решение кейса педагогических ситуаций)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6491673"/>
            <a:ext cx="206300" cy="366327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1A21EEB4-5490-0479-7FF0-F398B95E0C73}"/>
              </a:ext>
            </a:extLst>
          </p:cNvPr>
          <p:cNvSpPr/>
          <p:nvPr/>
        </p:nvSpPr>
        <p:spPr>
          <a:xfrm>
            <a:off x="2974926" y="4753535"/>
            <a:ext cx="785818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2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F3A36768-AB73-ED0C-DF87-01C3ED71DE09}"/>
              </a:ext>
            </a:extLst>
          </p:cNvPr>
          <p:cNvSpPr/>
          <p:nvPr/>
        </p:nvSpPr>
        <p:spPr>
          <a:xfrm>
            <a:off x="2974926" y="2996594"/>
            <a:ext cx="785818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50871" y="685320"/>
            <a:ext cx="79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14.02.2025</a:t>
            </a:r>
          </a:p>
        </p:txBody>
      </p:sp>
      <p:pic>
        <p:nvPicPr>
          <p:cNvPr id="16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788"/>
            <a:ext cx="1496543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8B89C728-318B-456F-A2F5-96FE9E592E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77" y="-11537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8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02" y="1493605"/>
            <a:ext cx="874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1. Информацию принять к сведению.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634" y="1863553"/>
            <a:ext cx="109426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Обеспечить участие педагогических работников в муниципальном этапе Всероссийского конкурса «Учитель года России» 2025 года: педагог дополнительного образования (3 чел.), учитель общего образования (2 чел), специалист в области воспитания (2 чел.), команда профессионалов (2 команды)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9516" y="3391069"/>
            <a:ext cx="879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F581E1-9AA2-064D-89E1-E024970856ED}"/>
              </a:ext>
            </a:extLst>
          </p:cNvPr>
          <p:cNvSpPr txBox="1"/>
          <p:nvPr/>
        </p:nvSpPr>
        <p:spPr>
          <a:xfrm>
            <a:off x="325636" y="3252569"/>
            <a:ext cx="83392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Обеспечить участие  в Конкурсе видеоклипов детских театральных постановок «Победа в кадре: сохраним память для будущего!»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05824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6508829"/>
            <a:ext cx="206300" cy="366327"/>
          </a:xfrm>
          <a:prstGeom prst="rect">
            <a:avLst/>
          </a:prstGeom>
        </p:spPr>
      </p:pic>
      <p:pic>
        <p:nvPicPr>
          <p:cNvPr id="11" name="Picture 2" descr="http://www.ug.iro.perm.ru/assets/img/logo_federal_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6" y="-38142"/>
            <a:ext cx="1496544" cy="120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3AC8DF9-9DD7-479F-92FE-DB6BA020B4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577" y="-11537"/>
            <a:ext cx="1708290" cy="120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1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844</Words>
  <Application>Microsoft Office PowerPoint</Application>
  <PresentationFormat>Широкоэкранный</PresentationFormat>
  <Paragraphs>163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Golos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209</cp:revision>
  <cp:lastPrinted>2022-08-18T04:17:06Z</cp:lastPrinted>
  <dcterms:created xsi:type="dcterms:W3CDTF">2022-08-15T08:04:53Z</dcterms:created>
  <dcterms:modified xsi:type="dcterms:W3CDTF">2025-01-31T04:32:03Z</dcterms:modified>
</cp:coreProperties>
</file>