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9144000" cy="5143500" type="screen16x9"/>
  <p:notesSz cx="9947275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03340BA-B237-4D99-86D3-3A93996B6A61}">
          <p14:sldIdLst>
            <p14:sldId id="257"/>
            <p14:sldId id="258"/>
            <p14:sldId id="259"/>
            <p14:sldId id="260"/>
          </p14:sldIdLst>
        </p14:section>
        <p14:section name="Раздел без заголовка" id="{11757B01-EC13-4365-B7AB-C248E1081EC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313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00CCFF"/>
    <a:srgbClr val="00CC99"/>
    <a:srgbClr val="1F85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35" autoAdjust="0"/>
    <p:restoredTop sz="94434" autoAdjust="0"/>
  </p:normalViewPr>
  <p:slideViewPr>
    <p:cSldViewPr>
      <p:cViewPr varScale="1">
        <p:scale>
          <a:sx n="83" d="100"/>
          <a:sy n="83" d="100"/>
        </p:scale>
        <p:origin x="108" y="1122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18" d="100"/>
          <a:sy n="118" d="100"/>
        </p:scale>
        <p:origin x="-2028" y="-96"/>
      </p:cViewPr>
      <p:guideLst>
        <p:guide orient="horz" pos="2160"/>
        <p:guide pos="313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10487" cy="342900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4487" y="0"/>
            <a:ext cx="4310487" cy="342900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fld id="{53064C8F-7DCF-43DE-B16F-BDFD81386854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14350"/>
            <a:ext cx="4572000" cy="2573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728" y="3257551"/>
            <a:ext cx="7957820" cy="3086100"/>
          </a:xfrm>
          <a:prstGeom prst="rect">
            <a:avLst/>
          </a:prstGeom>
        </p:spPr>
        <p:txBody>
          <a:bodyPr vert="horz" lIns="92556" tIns="46278" rIns="92556" bIns="4627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13910"/>
            <a:ext cx="4310487" cy="342900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4487" y="6513910"/>
            <a:ext cx="4310487" cy="342900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059BCFDC-9679-42BE-8238-BB2621931F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496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7638" y="514350"/>
            <a:ext cx="4572000" cy="25733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6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657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7638" y="514350"/>
            <a:ext cx="4572000" cy="25733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6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650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7638" y="514350"/>
            <a:ext cx="4572000" cy="25733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6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819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7638" y="514350"/>
            <a:ext cx="4572000" cy="25733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6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341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2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32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63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399" y="205979"/>
            <a:ext cx="2057401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1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00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06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570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200151"/>
            <a:ext cx="4038601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1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438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4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4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441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74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834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2" y="204789"/>
            <a:ext cx="5111749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36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779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9A54F-D94E-451D-A0A6-570ED6BBA76A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2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504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05958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Обслуживание и содержание зданий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4891868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8" y="4939161"/>
            <a:ext cx="206300" cy="274745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555836"/>
              </p:ext>
            </p:extLst>
          </p:nvPr>
        </p:nvGraphicFramePr>
        <p:xfrm>
          <a:off x="290175" y="1203596"/>
          <a:ext cx="8602304" cy="3456385"/>
        </p:xfrm>
        <a:graphic>
          <a:graphicData uri="http://schemas.openxmlformats.org/drawingml/2006/table">
            <a:tbl>
              <a:tblPr/>
              <a:tblGrid>
                <a:gridCol w="1310827">
                  <a:extLst>
                    <a:ext uri="{9D8B030D-6E8A-4147-A177-3AD203B41FA5}">
                      <a16:colId xmlns:a16="http://schemas.microsoft.com/office/drawing/2014/main" xmlns="" val="1928539836"/>
                    </a:ext>
                  </a:extLst>
                </a:gridCol>
                <a:gridCol w="1065047">
                  <a:extLst>
                    <a:ext uri="{9D8B030D-6E8A-4147-A177-3AD203B41FA5}">
                      <a16:colId xmlns:a16="http://schemas.microsoft.com/office/drawing/2014/main" xmlns="" val="1111115509"/>
                    </a:ext>
                  </a:extLst>
                </a:gridCol>
                <a:gridCol w="1024084">
                  <a:extLst>
                    <a:ext uri="{9D8B030D-6E8A-4147-A177-3AD203B41FA5}">
                      <a16:colId xmlns:a16="http://schemas.microsoft.com/office/drawing/2014/main" xmlns="" val="980879651"/>
                    </a:ext>
                  </a:extLst>
                </a:gridCol>
                <a:gridCol w="1024084">
                  <a:extLst>
                    <a:ext uri="{9D8B030D-6E8A-4147-A177-3AD203B41FA5}">
                      <a16:colId xmlns:a16="http://schemas.microsoft.com/office/drawing/2014/main" xmlns="" val="4199674621"/>
                    </a:ext>
                  </a:extLst>
                </a:gridCol>
                <a:gridCol w="1024084">
                  <a:extLst>
                    <a:ext uri="{9D8B030D-6E8A-4147-A177-3AD203B41FA5}">
                      <a16:colId xmlns:a16="http://schemas.microsoft.com/office/drawing/2014/main" xmlns="" val="1683614901"/>
                    </a:ext>
                  </a:extLst>
                </a:gridCol>
                <a:gridCol w="1024084">
                  <a:extLst>
                    <a:ext uri="{9D8B030D-6E8A-4147-A177-3AD203B41FA5}">
                      <a16:colId xmlns:a16="http://schemas.microsoft.com/office/drawing/2014/main" xmlns="" val="3109139100"/>
                    </a:ext>
                  </a:extLst>
                </a:gridCol>
                <a:gridCol w="952398">
                  <a:extLst>
                    <a:ext uri="{9D8B030D-6E8A-4147-A177-3AD203B41FA5}">
                      <a16:colId xmlns:a16="http://schemas.microsoft.com/office/drawing/2014/main" xmlns="" val="3151852056"/>
                    </a:ext>
                  </a:extLst>
                </a:gridCol>
                <a:gridCol w="1177696">
                  <a:extLst>
                    <a:ext uri="{9D8B030D-6E8A-4147-A177-3AD203B41FA5}">
                      <a16:colId xmlns:a16="http://schemas.microsoft.com/office/drawing/2014/main" xmlns="" val="2820123655"/>
                    </a:ext>
                  </a:extLst>
                </a:gridCol>
              </a:tblGrid>
              <a:tr h="67978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Предусмотрено в бюджете на 2025 год, Местный бюджет</a:t>
                      </a: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Финансовое обеспечение договора, 2025 год</a:t>
                      </a: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Предусмотрено в бюджете на 2026 год</a:t>
                      </a: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Отклонение</a:t>
                      </a: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9441006"/>
                  </a:ext>
                </a:extLst>
              </a:tr>
              <a:tr h="6797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т.ч. Краевой бюджет </a:t>
                      </a: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т.ч. Местный бюджет </a:t>
                      </a: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т.ч. Краевой бюджет </a:t>
                      </a: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т.ч. Местный бюджет </a:t>
                      </a: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10459632"/>
                  </a:ext>
                </a:extLst>
              </a:tr>
              <a:tr h="315957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Общеобразовательные организации</a:t>
                      </a: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82271789"/>
                  </a:ext>
                </a:extLst>
              </a:tr>
              <a:tr h="3925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10 538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400,00 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21 472 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700,00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11 954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9 518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10 687 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400,00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10 687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-10 785 </a:t>
                      </a:r>
                      <a:r>
                        <a:rPr lang="ru-RU" sz="9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300,00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65012755"/>
                  </a:ext>
                </a:extLst>
              </a:tr>
              <a:tr h="306383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Структурные подразделения</a:t>
                      </a: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59068965"/>
                  </a:ext>
                </a:extLst>
              </a:tr>
              <a:tr h="402128"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4 733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700,00 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13 037 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8 115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4 921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4 492 000,00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4 492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-8 545 100,00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59709341"/>
                  </a:ext>
                </a:extLst>
              </a:tr>
              <a:tr h="306383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Дополнительное образование</a:t>
                      </a: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42455960"/>
                  </a:ext>
                </a:extLst>
              </a:tr>
              <a:tr h="373404"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2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212 000,00 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2 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033</a:t>
                      </a:r>
                      <a:r>
                        <a:rPr lang="ru-RU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000,00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   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033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000,00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2 310 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600,00   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2 310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600,00 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277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600,00 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48" marR="7348" marT="73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385464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626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05958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</a:rPr>
              <a:t>Внутрипропускной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и объектовый режим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4891868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8" y="4939161"/>
            <a:ext cx="206300" cy="274745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9558409"/>
              </p:ext>
            </p:extLst>
          </p:nvPr>
        </p:nvGraphicFramePr>
        <p:xfrm>
          <a:off x="395535" y="1275605"/>
          <a:ext cx="8424936" cy="3384376"/>
        </p:xfrm>
        <a:graphic>
          <a:graphicData uri="http://schemas.openxmlformats.org/drawingml/2006/table">
            <a:tbl>
              <a:tblPr/>
              <a:tblGrid>
                <a:gridCol w="1299268">
                  <a:extLst>
                    <a:ext uri="{9D8B030D-6E8A-4147-A177-3AD203B41FA5}">
                      <a16:colId xmlns:a16="http://schemas.microsoft.com/office/drawing/2014/main" xmlns="" val="3866708830"/>
                    </a:ext>
                  </a:extLst>
                </a:gridCol>
                <a:gridCol w="943999">
                  <a:extLst>
                    <a:ext uri="{9D8B030D-6E8A-4147-A177-3AD203B41FA5}">
                      <a16:colId xmlns:a16="http://schemas.microsoft.com/office/drawing/2014/main" xmlns="" val="594303608"/>
                    </a:ext>
                  </a:extLst>
                </a:gridCol>
                <a:gridCol w="1025203">
                  <a:extLst>
                    <a:ext uri="{9D8B030D-6E8A-4147-A177-3AD203B41FA5}">
                      <a16:colId xmlns:a16="http://schemas.microsoft.com/office/drawing/2014/main" xmlns="" val="2817036106"/>
                    </a:ext>
                  </a:extLst>
                </a:gridCol>
                <a:gridCol w="1025203">
                  <a:extLst>
                    <a:ext uri="{9D8B030D-6E8A-4147-A177-3AD203B41FA5}">
                      <a16:colId xmlns:a16="http://schemas.microsoft.com/office/drawing/2014/main" xmlns="" val="1699973089"/>
                    </a:ext>
                  </a:extLst>
                </a:gridCol>
                <a:gridCol w="1086106">
                  <a:extLst>
                    <a:ext uri="{9D8B030D-6E8A-4147-A177-3AD203B41FA5}">
                      <a16:colId xmlns:a16="http://schemas.microsoft.com/office/drawing/2014/main" xmlns="" val="1522319382"/>
                    </a:ext>
                  </a:extLst>
                </a:gridCol>
                <a:gridCol w="1086106">
                  <a:extLst>
                    <a:ext uri="{9D8B030D-6E8A-4147-A177-3AD203B41FA5}">
                      <a16:colId xmlns:a16="http://schemas.microsoft.com/office/drawing/2014/main" xmlns="" val="4293727023"/>
                    </a:ext>
                  </a:extLst>
                </a:gridCol>
                <a:gridCol w="943999">
                  <a:extLst>
                    <a:ext uri="{9D8B030D-6E8A-4147-A177-3AD203B41FA5}">
                      <a16:colId xmlns:a16="http://schemas.microsoft.com/office/drawing/2014/main" xmlns="" val="756843418"/>
                    </a:ext>
                  </a:extLst>
                </a:gridCol>
                <a:gridCol w="1015052">
                  <a:extLst>
                    <a:ext uri="{9D8B030D-6E8A-4147-A177-3AD203B41FA5}">
                      <a16:colId xmlns:a16="http://schemas.microsoft.com/office/drawing/2014/main" xmlns="" val="1524216092"/>
                    </a:ext>
                  </a:extLst>
                </a:gridCol>
              </a:tblGrid>
              <a:tr h="70055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Предусмотрено в бюджете на 2025 год, Местный бюджет</a:t>
                      </a: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Финансовое обеспечение договора, 2025 год</a:t>
                      </a: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Предусмотрено в бюджете на 2026 год</a:t>
                      </a: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Отклонение</a:t>
                      </a: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44813606"/>
                  </a:ext>
                </a:extLst>
              </a:tr>
              <a:tr h="7005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т.ч. Краевой бюджет </a:t>
                      </a: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т.ч. Местный бюджет </a:t>
                      </a: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т.ч. Краевой бюджет </a:t>
                      </a: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т.ч. Местный бюджет </a:t>
                      </a: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8594263"/>
                  </a:ext>
                </a:extLst>
              </a:tr>
              <a:tr h="325610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Общеобразовательные организации</a:t>
                      </a: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02691581"/>
                  </a:ext>
                </a:extLst>
              </a:tr>
              <a:tr h="3157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3 108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000,00 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855 600,00</a:t>
                      </a: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14 461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4 394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500,00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23 094 600,00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14 999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300,00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8 095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200,00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4 239 000,00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56227334"/>
                  </a:ext>
                </a:extLst>
              </a:tr>
              <a:tr h="315744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Структурные подразделения</a:t>
                      </a: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55968361"/>
                  </a:ext>
                </a:extLst>
              </a:tr>
              <a:tr h="315744"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2 526 000,00   </a:t>
                      </a: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21 174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300,00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16 840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800,00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4 333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500,00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11 361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600,00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11 361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600,00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-9 812 </a:t>
                      </a:r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700,00</a:t>
                      </a:r>
                      <a:endParaRPr lang="ru-RU" sz="1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90927184"/>
                  </a:ext>
                </a:extLst>
              </a:tr>
              <a:tr h="315744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Дополнительное образование</a:t>
                      </a: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4525638"/>
                  </a:ext>
                </a:extLst>
              </a:tr>
              <a:tr h="3946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821 000,00   </a:t>
                      </a: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1 035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700,00 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  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1 035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700,00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821 000,00   </a:t>
                      </a: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821 000,00   </a:t>
                      </a: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-         214 </a:t>
                      </a:r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700,00   </a:t>
                      </a:r>
                      <a:endParaRPr lang="ru-RU" sz="1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39" marR="7639" marT="7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3688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52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05958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>
                <a:solidFill>
                  <a:schemeClr val="accent1">
                    <a:lumMod val="75000"/>
                  </a:schemeClr>
                </a:solidFill>
              </a:rPr>
              <a:t>Организация горячего питания воспитанников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4891868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8" y="4939161"/>
            <a:ext cx="206300" cy="27474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197343"/>
              </p:ext>
            </p:extLst>
          </p:nvPr>
        </p:nvGraphicFramePr>
        <p:xfrm>
          <a:off x="395534" y="1563638"/>
          <a:ext cx="8352931" cy="2520282"/>
        </p:xfrm>
        <a:graphic>
          <a:graphicData uri="http://schemas.openxmlformats.org/drawingml/2006/table">
            <a:tbl>
              <a:tblPr/>
              <a:tblGrid>
                <a:gridCol w="1275630">
                  <a:extLst>
                    <a:ext uri="{9D8B030D-6E8A-4147-A177-3AD203B41FA5}">
                      <a16:colId xmlns:a16="http://schemas.microsoft.com/office/drawing/2014/main" xmlns="" val="4242323269"/>
                    </a:ext>
                  </a:extLst>
                </a:gridCol>
                <a:gridCol w="1152974">
                  <a:extLst>
                    <a:ext uri="{9D8B030D-6E8A-4147-A177-3AD203B41FA5}">
                      <a16:colId xmlns:a16="http://schemas.microsoft.com/office/drawing/2014/main" xmlns="" val="1938773833"/>
                    </a:ext>
                  </a:extLst>
                </a:gridCol>
                <a:gridCol w="1214303">
                  <a:extLst>
                    <a:ext uri="{9D8B030D-6E8A-4147-A177-3AD203B41FA5}">
                      <a16:colId xmlns:a16="http://schemas.microsoft.com/office/drawing/2014/main" xmlns="" val="234631431"/>
                    </a:ext>
                  </a:extLst>
                </a:gridCol>
                <a:gridCol w="1287897">
                  <a:extLst>
                    <a:ext uri="{9D8B030D-6E8A-4147-A177-3AD203B41FA5}">
                      <a16:colId xmlns:a16="http://schemas.microsoft.com/office/drawing/2014/main" xmlns="" val="308025802"/>
                    </a:ext>
                  </a:extLst>
                </a:gridCol>
                <a:gridCol w="1214303">
                  <a:extLst>
                    <a:ext uri="{9D8B030D-6E8A-4147-A177-3AD203B41FA5}">
                      <a16:colId xmlns:a16="http://schemas.microsoft.com/office/drawing/2014/main" xmlns="" val="3927359977"/>
                    </a:ext>
                  </a:extLst>
                </a:gridCol>
                <a:gridCol w="1152974">
                  <a:extLst>
                    <a:ext uri="{9D8B030D-6E8A-4147-A177-3AD203B41FA5}">
                      <a16:colId xmlns:a16="http://schemas.microsoft.com/office/drawing/2014/main" xmlns="" val="330968120"/>
                    </a:ext>
                  </a:extLst>
                </a:gridCol>
                <a:gridCol w="1054850">
                  <a:extLst>
                    <a:ext uri="{9D8B030D-6E8A-4147-A177-3AD203B41FA5}">
                      <a16:colId xmlns:a16="http://schemas.microsoft.com/office/drawing/2014/main" xmlns="" val="1441393092"/>
                    </a:ext>
                  </a:extLst>
                </a:gridCol>
              </a:tblGrid>
              <a:tr h="868641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Финансовое обеспечение договора, 2025 год</a:t>
                      </a:r>
                    </a:p>
                  </a:txBody>
                  <a:tcPr marL="9063" marR="9063" marT="90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Предусмотрено в бюджете на 2026 год</a:t>
                      </a:r>
                    </a:p>
                  </a:txBody>
                  <a:tcPr marL="9063" marR="9063" marT="90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Отклонение</a:t>
                      </a:r>
                    </a:p>
                  </a:txBody>
                  <a:tcPr marL="9063" marR="9063" marT="90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43213361"/>
                  </a:ext>
                </a:extLst>
              </a:tr>
              <a:tr h="8686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9063" marR="9063" marT="90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т.ч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Краевой бюджет </a:t>
                      </a:r>
                    </a:p>
                  </a:txBody>
                  <a:tcPr marL="9063" marR="9063" marT="90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т.ч. Местный бюджет </a:t>
                      </a:r>
                    </a:p>
                  </a:txBody>
                  <a:tcPr marL="9063" marR="9063" marT="90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9063" marR="9063" marT="90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т.ч. Краевой бюджет </a:t>
                      </a:r>
                    </a:p>
                  </a:txBody>
                  <a:tcPr marL="9063" marR="9063" marT="90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т.ч. Местный бюджет </a:t>
                      </a:r>
                    </a:p>
                  </a:txBody>
                  <a:tcPr marL="9063" marR="9063" marT="90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89273493"/>
                  </a:ext>
                </a:extLst>
              </a:tr>
              <a:tr h="3915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Структурные подразделения</a:t>
                      </a:r>
                    </a:p>
                  </a:txBody>
                  <a:tcPr marL="9063" marR="9063" marT="90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10484785"/>
                  </a:ext>
                </a:extLst>
              </a:tr>
              <a:tr h="391500"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37 722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63" marR="9063" marT="90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24 982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63" marR="9063" marT="90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740 000,00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63" marR="9063" marT="90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38 038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63" marR="9063" marT="90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11 337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63" marR="9063" marT="90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26 701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63" marR="9063" marT="90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316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63" marR="9063" marT="90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17146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602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05958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Услуги по стирке белья и ковровых изделий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4891868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8" y="4939161"/>
            <a:ext cx="206300" cy="274745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803435"/>
              </p:ext>
            </p:extLst>
          </p:nvPr>
        </p:nvGraphicFramePr>
        <p:xfrm>
          <a:off x="539553" y="1707654"/>
          <a:ext cx="8208911" cy="2376263"/>
        </p:xfrm>
        <a:graphic>
          <a:graphicData uri="http://schemas.openxmlformats.org/drawingml/2006/table">
            <a:tbl>
              <a:tblPr/>
              <a:tblGrid>
                <a:gridCol w="1271314">
                  <a:extLst>
                    <a:ext uri="{9D8B030D-6E8A-4147-A177-3AD203B41FA5}">
                      <a16:colId xmlns:a16="http://schemas.microsoft.com/office/drawing/2014/main" xmlns="" val="1535072274"/>
                    </a:ext>
                  </a:extLst>
                </a:gridCol>
                <a:gridCol w="1032942">
                  <a:extLst>
                    <a:ext uri="{9D8B030D-6E8A-4147-A177-3AD203B41FA5}">
                      <a16:colId xmlns:a16="http://schemas.microsoft.com/office/drawing/2014/main" xmlns="" val="2029836418"/>
                    </a:ext>
                  </a:extLst>
                </a:gridCol>
                <a:gridCol w="886443">
                  <a:extLst>
                    <a:ext uri="{9D8B030D-6E8A-4147-A177-3AD203B41FA5}">
                      <a16:colId xmlns:a16="http://schemas.microsoft.com/office/drawing/2014/main" xmlns="" val="2227297727"/>
                    </a:ext>
                  </a:extLst>
                </a:gridCol>
                <a:gridCol w="993214">
                  <a:extLst>
                    <a:ext uri="{9D8B030D-6E8A-4147-A177-3AD203B41FA5}">
                      <a16:colId xmlns:a16="http://schemas.microsoft.com/office/drawing/2014/main" xmlns="" val="1731960290"/>
                    </a:ext>
                  </a:extLst>
                </a:gridCol>
                <a:gridCol w="993214">
                  <a:extLst>
                    <a:ext uri="{9D8B030D-6E8A-4147-A177-3AD203B41FA5}">
                      <a16:colId xmlns:a16="http://schemas.microsoft.com/office/drawing/2014/main" xmlns="" val="3958459529"/>
                    </a:ext>
                  </a:extLst>
                </a:gridCol>
                <a:gridCol w="943553">
                  <a:extLst>
                    <a:ext uri="{9D8B030D-6E8A-4147-A177-3AD203B41FA5}">
                      <a16:colId xmlns:a16="http://schemas.microsoft.com/office/drawing/2014/main" xmlns="" val="4100353808"/>
                    </a:ext>
                  </a:extLst>
                </a:gridCol>
                <a:gridCol w="946036">
                  <a:extLst>
                    <a:ext uri="{9D8B030D-6E8A-4147-A177-3AD203B41FA5}">
                      <a16:colId xmlns:a16="http://schemas.microsoft.com/office/drawing/2014/main" xmlns="" val="676378622"/>
                    </a:ext>
                  </a:extLst>
                </a:gridCol>
                <a:gridCol w="1142195">
                  <a:extLst>
                    <a:ext uri="{9D8B030D-6E8A-4147-A177-3AD203B41FA5}">
                      <a16:colId xmlns:a16="http://schemas.microsoft.com/office/drawing/2014/main" xmlns="" val="3665447743"/>
                    </a:ext>
                  </a:extLst>
                </a:gridCol>
              </a:tblGrid>
              <a:tr h="77038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Предусмотрено в бюджете на 2025 год, Местный бюджет</a:t>
                      </a:r>
                    </a:p>
                  </a:txBody>
                  <a:tcPr marL="7696" marR="7696" marT="76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Финансовое обеспечение договора, 2025 год</a:t>
                      </a:r>
                    </a:p>
                  </a:txBody>
                  <a:tcPr marL="7696" marR="7696" marT="76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Предусмотрено в бюджете на 2026 год</a:t>
                      </a:r>
                    </a:p>
                  </a:txBody>
                  <a:tcPr marL="7696" marR="7696" marT="76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Отклонение</a:t>
                      </a:r>
                    </a:p>
                  </a:txBody>
                  <a:tcPr marL="7696" marR="7696" marT="76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58649187"/>
                  </a:ext>
                </a:extLst>
              </a:tr>
              <a:tr h="9114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7696" marR="7696" marT="76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т.ч. Краевой бюджет </a:t>
                      </a:r>
                    </a:p>
                  </a:txBody>
                  <a:tcPr marL="7696" marR="7696" marT="76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т.ч. Местный бюджет </a:t>
                      </a:r>
                    </a:p>
                  </a:txBody>
                  <a:tcPr marL="7696" marR="7696" marT="76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7696" marR="7696" marT="76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т.ч. Краевой бюджет </a:t>
                      </a:r>
                    </a:p>
                  </a:txBody>
                  <a:tcPr marL="7696" marR="7696" marT="76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т.ч. Местный бюджет </a:t>
                      </a:r>
                    </a:p>
                  </a:txBody>
                  <a:tcPr marL="7696" marR="7696" marT="76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64268171"/>
                  </a:ext>
                </a:extLst>
              </a:tr>
              <a:tr h="347216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Структурные подразделения</a:t>
                      </a:r>
                    </a:p>
                  </a:txBody>
                  <a:tcPr marL="7696" marR="7696" marT="76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74199114"/>
                  </a:ext>
                </a:extLst>
              </a:tr>
              <a:tr h="3472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511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300,00 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96" marR="7696" marT="76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3 492 300,00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96" marR="7696" marT="76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2 482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200,00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96" marR="7696" marT="76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1 010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96" marR="7696" marT="76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259 200,00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96" marR="7696" marT="76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7696" marR="7696" marT="76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3 259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200,00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96" marR="7696" marT="76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-233 100,00</a:t>
                      </a:r>
                      <a:endParaRPr lang="ru-RU" sz="1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96" marR="7696" marT="76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626919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056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4391</TotalTime>
  <Words>438</Words>
  <Application>Microsoft Office PowerPoint</Application>
  <PresentationFormat>Экран (16:9)</PresentationFormat>
  <Paragraphs>122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Romeo1994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User</cp:lastModifiedBy>
  <cp:revision>305</cp:revision>
  <cp:lastPrinted>2023-02-28T03:31:49Z</cp:lastPrinted>
  <dcterms:created xsi:type="dcterms:W3CDTF">2022-08-15T08:04:53Z</dcterms:created>
  <dcterms:modified xsi:type="dcterms:W3CDTF">2025-11-27T04:47:11Z</dcterms:modified>
</cp:coreProperties>
</file>