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13" r:id="rId2"/>
    <p:sldId id="407" r:id="rId3"/>
    <p:sldId id="409" r:id="rId4"/>
    <p:sldId id="410" r:id="rId5"/>
    <p:sldId id="411" r:id="rId6"/>
    <p:sldId id="412" r:id="rId7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1" autoAdjust="0"/>
    <p:restoredTop sz="65054" autoAdjust="0"/>
  </p:normalViewPr>
  <p:slideViewPr>
    <p:cSldViewPr snapToGrid="0">
      <p:cViewPr varScale="1">
        <p:scale>
          <a:sx n="71" d="100"/>
          <a:sy n="71" d="100"/>
        </p:scale>
        <p:origin x="18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A78CFD67-3F35-4B77-80ED-043206F591CC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E7313DEE-ECEF-46DD-BCA7-8D60072A49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341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 sz="291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BCFDC-9679-42BE-8238-BB2621931F1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78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542"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4036-081F-4582-9B29-C88BAE565E7D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30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075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defTabSz="907542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4036-081F-4582-9B29-C88BAE565E7D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81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907542">
              <a:buFontTx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4036-081F-4582-9B29-C88BAE565E7D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717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542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4036-081F-4582-9B29-C88BAE565E7D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8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542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4036-081F-4582-9B29-C88BAE565E7D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8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A8BADE-8F42-5EC9-6EAC-36E09E44E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734F47-06DE-3978-D17D-0927CB61ED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B214FC-B760-8437-00CB-EC234EB56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CEB60A-71A1-F021-9498-D7D6B5E8E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BC51B9-096C-A7C8-6201-72148ABAB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4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E5F75-A986-CC2D-D3B0-EF93EF18B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C4A25D-FE6B-98A5-BBC6-3EEE6E92A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63A9E2-626E-A272-5BBE-FAB98A16A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2994DD-B0A9-5B3D-030D-66E7EFC4B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E1D8A0-48C3-9AFD-9702-4847E0E2D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6A245B-842C-C072-CC90-21CE454FBA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FD8ED6D-437A-EDBE-DFAC-F6ADB04F5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CB4536-AF0A-A6AB-30B9-66136C6A2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A467D2-C547-72CF-57CD-136E3FCD7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A1E04F-70C1-0CF6-680B-BBB2F995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43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848B4-8C2F-7DBE-A0A7-48A0D5742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8CD55F-EB34-8157-BE21-1E9C9DD41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7F63A-207E-7F67-D1BB-C4A78569F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EC0248-EFC2-13D4-5314-84C12B31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48F89D-6B3D-BFB5-8236-B01D2D074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82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B11D5-13AF-CDC6-31DE-7676DA40D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4B94A3-88EB-D373-8A96-6F1DADCE9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B4B4F-0957-BAAD-B6D7-4ACC5CC65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FDB3DD-D707-43E3-AC72-39EA29AA7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C59357-3DA2-E1FF-4CA2-74797448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10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74C51-5732-51A1-B7F7-97C7663FB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C7D762-27E1-C356-BB69-9FF14B1001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93E618-3499-04D8-999D-C50A339CEF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9CAEA1-6AD5-7D50-65BC-5D9AFE90D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468F7D-1868-74EC-A3CA-CC6673F2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C345A4-93E8-267C-1DA2-54A9D3785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83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72EC7-5CAE-FDE8-704B-97678359D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88D344-A81E-7C4C-0E0B-05767CE02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2CEF79-7E60-2CC9-A838-B4A8DE9C0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F3635F-34BC-3D07-8258-3F7A45B7EF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ADFC39-E7A8-CB9C-5335-4B3672F64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AE3165-149D-14FB-D453-0184190B5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AB3FD23-1237-2421-428C-2D976707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64CDD4-25F6-90FF-FCB4-63DBE0D0A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9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D6C10-14DB-0AFB-9587-46B828AD1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0D69FE8-C755-251D-D0C4-3E7E8A0A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CE514AC-31DD-7FC1-814C-4E313EEC2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6D1542C-9719-AA88-FA28-19AF23EA1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9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047FAA-A7EF-431A-C13C-95F5F8D1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5FB0551-4F03-33F3-EFF5-E5E4C003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A1B8E40-B757-5AD8-0C97-4A3AE26C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5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6CFFD1-B30B-4720-91B0-5955918FA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4B1AA0-AABC-65D4-809D-DB42DA58D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54C0B1-8405-B852-EA6A-4F1CFD6DD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569856-2CCC-3913-AA14-C6043319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1D20B6-BD8C-03E1-DB1D-8EB87C255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763DF7-6CE2-93E9-3666-4284DFAA1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06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0FA23F-81AA-8333-F475-0D2C72DD8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CB8C9F2-E155-5736-583C-7D7A90A4F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74E971-5740-F275-6C72-AAB833083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1C5DB8-475E-267B-921A-86BEB63A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153CDF-5B04-8198-7F38-74006E376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79C4FC-2A96-E56A-1648-DE872A8CA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5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86068-2A78-DDBF-DF51-BBF21D535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4AFBBF-6492-A681-1761-E874C8B87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DBAF0C-A70B-BE2B-1478-3CA073B170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3301A-1DDA-4D11-BF66-09A5911A1296}" type="datetimeFigureOut">
              <a:rPr lang="ru-RU" smtClean="0"/>
              <a:pPr/>
              <a:t>27.11.2025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132B83-9C18-99F7-0449-CF3E079A4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FB06A6-2B6D-982F-5503-8BC37F84E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31C0-C8CC-4584-B3B7-5EB862AC1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7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-1"/>
            <a:ext cx="12192000" cy="11019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052" y="6525495"/>
            <a:ext cx="206300" cy="36632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0" y="6522490"/>
            <a:ext cx="121920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         Управление образования администрации Кунгурского муниципального округа Пермского края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4A9C340-F7E9-B77A-B65A-E38ADD9F7F8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902" y="6491673"/>
            <a:ext cx="206300" cy="36632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09600" y="2404879"/>
            <a:ext cx="112658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создании групп продленного дня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обучающихся 1-4 классов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85" y="-1"/>
            <a:ext cx="604522" cy="107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240779" y="182878"/>
            <a:ext cx="10323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УПРАВЛЕНИЕ ОБРАЗОВАНИЯ АДМИНИСТРАЦИИ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КУНГУРСКОГО МУНИЦИПАЛЬНОГО ОКРУГА </a:t>
            </a:r>
          </a:p>
          <a:p>
            <a:r>
              <a:rPr lang="ru-RU" sz="1600" dirty="0">
                <a:latin typeface="Arial" pitchFamily="34" charset="0"/>
                <a:cs typeface="Arial" pitchFamily="34" charset="0"/>
              </a:rPr>
              <a:t>ПЕРМСКОГО КРАЯ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48548" y="5171383"/>
            <a:ext cx="46717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Заместитель начальника по общему, дополнительному образованию и воспитанию Управления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образования администрации Кунгурского муниципального округа Пермского края</a:t>
            </a:r>
          </a:p>
          <a:p>
            <a:r>
              <a:rPr lang="ru-RU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Стругова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Ю.В.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6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10776" y="608100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" y="6488964"/>
            <a:ext cx="12191998" cy="3690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образования администрации Кунгурского муниципального округа Пермского края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672" y="6488964"/>
            <a:ext cx="204201" cy="36903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12191999" cy="6835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9524"/>
            <a:ext cx="1219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Организация групп продленного дня (ГПД) в ОО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7E3FE7-FDB2-4319-90A7-CB84210E251E}"/>
              </a:ext>
            </a:extLst>
          </p:cNvPr>
          <p:cNvSpPr txBox="1"/>
          <p:nvPr/>
        </p:nvSpPr>
        <p:spPr>
          <a:xfrm>
            <a:off x="265914" y="529634"/>
            <a:ext cx="11660170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1600" dirty="0" smtClean="0">
                <a:latin typeface="Arial" panose="020B0604020202020204" pitchFamily="34" charset="0"/>
                <a:cs typeface="Arial" pitchFamily="34" charset="0"/>
              </a:rPr>
              <a:t>Федеральный Закон от 29.12.2012 № 273-ФЗ «Об образовании в Российской Федерации» (ст. 66)</a:t>
            </a:r>
          </a:p>
          <a:p>
            <a:pPr marL="457200" indent="-457200">
              <a:buFontTx/>
              <a:buChar char="-"/>
            </a:pP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Постановление Главного государственного санитарного врача Российской Федерации от 28.09.2020 № 28 «Об утверждении санитарных правил СП 2.4.3648-20 «Санитарно-эпидемиологические требования к организациям воспитания и обучения, отдыха и оздоровления детей и молодежи»</a:t>
            </a:r>
          </a:p>
          <a:p>
            <a:pPr marL="457200" indent="-457200">
              <a:buFontTx/>
              <a:buChar char="-"/>
            </a:pP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Постановление Главного государственного санитарного врача Российской Федерации от 28.09.2020 № 28 «Об утверждении санитарных правил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СанПиН 1.2. 3685-21 «Гигиенические нормативы и требования к обеспечению безопасности и (или) безвредности для человека факторов среды обитания»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Письмо Департамента государственной политики и управления в сфере общего образования от 08.08.2022 № 03-1142 «О направлении методических рекомендаций»</a:t>
            </a:r>
          </a:p>
          <a:p>
            <a:pPr marL="457200" indent="-457200">
              <a:buFontTx/>
              <a:buChar char="-"/>
            </a:pPr>
            <a:endParaRPr lang="ru-RU" sz="5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Письмо Департамента государственной политики и управления в сфере общего образования от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10.04.2023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№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03-652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«О направлении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рекомендаций» (Рекомендации по организации досуговой, спортивной, иной деятельности для обучающихся в группах продленного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ня)</a:t>
            </a:r>
          </a:p>
          <a:p>
            <a:pPr marL="457200" indent="-457200">
              <a:buFontTx/>
              <a:buChar char="-"/>
            </a:pPr>
            <a:endParaRPr lang="ru-RU" sz="5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Письмо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Департамента государственной политики и управления в сфере общего образования от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31.05.2024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№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03-823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«О направлении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рекомендаций Роспотребнадзора» </a:t>
            </a:r>
          </a:p>
        </p:txBody>
      </p:sp>
      <p:pic>
        <p:nvPicPr>
          <p:cNvPr id="21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8744" t="38393" r="8686" b="27922"/>
          <a:stretch/>
        </p:blipFill>
        <p:spPr>
          <a:xfrm>
            <a:off x="1014342" y="4798253"/>
            <a:ext cx="5753060" cy="14693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1742" y="4642157"/>
            <a:ext cx="41820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Присмотр и уход за детьми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Воспитание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к учебным занятиям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Физкультурно-оздоровительные мероприятия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Культурные мероприятия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50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10776" y="608100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" y="6488964"/>
            <a:ext cx="12191998" cy="3690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образования администрации Кунгурского муниципального округа Пермского края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672" y="6488964"/>
            <a:ext cx="204201" cy="36903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12191999" cy="6835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9524"/>
            <a:ext cx="1219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Федеральный проект «Многодетная семья» Национального проекта «Семья»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7E3FE7-FDB2-4319-90A7-CB84210E251E}"/>
              </a:ext>
            </a:extLst>
          </p:cNvPr>
          <p:cNvSpPr txBox="1"/>
          <p:nvPr/>
        </p:nvSpPr>
        <p:spPr>
          <a:xfrm>
            <a:off x="416873" y="804337"/>
            <a:ext cx="1161824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Сроки: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2025 – 2030 годы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Категория: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обучающиеся 1-4 классов очного обучения (кроме классов для обучающихся с ОВЗ)</a:t>
            </a: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Задача: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ежегодно по Российской Федерации дополнительно создавать не менее 1 000 ГПД в общеобразовательных организациях (до конца 2030 года – не менее 6 000 ГПД)</a:t>
            </a: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Наименование результата: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«Созданы группы продленного дня для обучающихся 1-4 классов»</a:t>
            </a: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Плановые показатели по охвату ГПД для Кунгурского МО:</a:t>
            </a:r>
          </a:p>
          <a:p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5714433"/>
              </p:ext>
            </p:extLst>
          </p:nvPr>
        </p:nvGraphicFramePr>
        <p:xfrm>
          <a:off x="511002" y="3146943"/>
          <a:ext cx="3666565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095">
                  <a:extLst>
                    <a:ext uri="{9D8B030D-6E8A-4147-A177-3AD203B41FA5}">
                      <a16:colId xmlns:a16="http://schemas.microsoft.com/office/drawing/2014/main" val="1077482974"/>
                    </a:ext>
                  </a:extLst>
                </a:gridCol>
                <a:gridCol w="1277470">
                  <a:extLst>
                    <a:ext uri="{9D8B030D-6E8A-4147-A177-3AD203B41FA5}">
                      <a16:colId xmlns:a16="http://schemas.microsoft.com/office/drawing/2014/main" val="26496840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Учебный год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Охват, %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3409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2025-2026 уч. год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494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2026-2027 уч. год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907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2027-2028 уч. год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7986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2028-2029 уч. год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996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2029-2030 уч. год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270635"/>
                  </a:ext>
                </a:extLst>
              </a:tr>
              <a:tr h="3175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2030-2031 уч. год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17,6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89888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51929" y="3282530"/>
            <a:ext cx="677731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Arial" panose="020B0604020202020204" pitchFamily="34" charset="0"/>
              </a:rPr>
              <a:t>Перечень документов об открытии ГПД в общеобразовательной организации: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Arial" panose="020B0604020202020204" pitchFamily="34" charset="0"/>
              </a:rPr>
              <a:t>- Приказ </a:t>
            </a:r>
            <a:r>
              <a:rPr lang="ru-RU" altLang="ru-RU" dirty="0">
                <a:latin typeface="Arial" panose="020B0604020202020204" pitchFamily="34" charset="0"/>
              </a:rPr>
              <a:t>о формировании групп продленного </a:t>
            </a:r>
            <a:r>
              <a:rPr lang="ru-RU" altLang="ru-RU" dirty="0" smtClean="0">
                <a:latin typeface="Arial" panose="020B0604020202020204" pitchFamily="34" charset="0"/>
              </a:rPr>
              <a:t>дня;</a:t>
            </a:r>
            <a:endParaRPr lang="ru-RU" altLang="ru-RU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Положение о работе групп продленного дня;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Заявление о зачислении в группу продленного дня;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Arial" panose="020B0604020202020204" pitchFamily="34" charset="0"/>
              </a:rPr>
              <a:t>- Договор </a:t>
            </a:r>
            <a:r>
              <a:rPr lang="ru-RU" altLang="ru-RU" dirty="0">
                <a:latin typeface="Arial" panose="020B0604020202020204" pitchFamily="34" charset="0"/>
              </a:rPr>
              <a:t>оказания услуг по присмотру и уходу в группе продленного </a:t>
            </a:r>
            <a:r>
              <a:rPr lang="ru-RU" altLang="ru-RU" dirty="0" smtClean="0">
                <a:latin typeface="Arial" panose="020B0604020202020204" pitchFamily="34" charset="0"/>
              </a:rPr>
              <a:t>дня;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Arial" panose="020B0604020202020204" pitchFamily="34" charset="0"/>
              </a:rPr>
              <a:t>- Приказ </a:t>
            </a:r>
            <a:r>
              <a:rPr lang="ru-RU" altLang="ru-RU" dirty="0">
                <a:latin typeface="Arial" panose="020B0604020202020204" pitchFamily="34" charset="0"/>
              </a:rPr>
              <a:t>об организации работы ГПД и </a:t>
            </a:r>
            <a:r>
              <a:rPr lang="ru-RU" altLang="ru-RU" dirty="0" smtClean="0">
                <a:latin typeface="Arial" panose="020B0604020202020204" pitchFamily="34" charset="0"/>
              </a:rPr>
              <a:t>ответственном.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⚡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-1281113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9867" y="3450053"/>
            <a:ext cx="470755" cy="125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10776" y="608100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" y="6488964"/>
            <a:ext cx="12191998" cy="3690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образования администрации Кунгурского муниципального округа Пермского края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672" y="6488964"/>
            <a:ext cx="204201" cy="36903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12191999" cy="41685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-1" y="16749"/>
            <a:ext cx="1219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Рекомендуемые варианты режима работы ГПД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37843" t="34397" r="21447" b="32308"/>
          <a:stretch/>
        </p:blipFill>
        <p:spPr>
          <a:xfrm>
            <a:off x="6095999" y="453172"/>
            <a:ext cx="6082835" cy="30524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37328" t="21754" r="21912" b="38143"/>
          <a:stretch/>
        </p:blipFill>
        <p:spPr>
          <a:xfrm>
            <a:off x="6095999" y="3405297"/>
            <a:ext cx="5990470" cy="3175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/>
          <a:srcRect l="36562" t="26618" r="20226" b="36379"/>
          <a:stretch/>
        </p:blipFill>
        <p:spPr>
          <a:xfrm>
            <a:off x="0" y="433608"/>
            <a:ext cx="6118411" cy="3232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719" y="3473816"/>
            <a:ext cx="58380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рекомендуется участие обучающихся более чем в двух кружках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Предпочтение рекомендуется отдавать занятиям двигательной направленности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 окончанием уроков и началом выполнения домашних заданий, дополнительных занятий перерыв должен быть не менее 1,5 – 2 часов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обучающихся 1-х классов и ослабленных детей рекомендуется предусматривать дневной сон продолжительностью не менее 1,5 часов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1-ую половину дня организуется завтрак и обед, во 2-ую половину – завтрак, обед и полдник</a:t>
            </a:r>
            <a:endParaRPr lang="ru-RU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10776" y="608100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" y="6488964"/>
            <a:ext cx="12191998" cy="3690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образования администрации Кунгурского муниципального округа Пермского края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672" y="6488964"/>
            <a:ext cx="204201" cy="36903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12191999" cy="6835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9524"/>
            <a:ext cx="1219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Примерные варианты режима работы ГПД  для ОО Кунгурского МО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1277" t="32641" r="53678" b="9004"/>
          <a:stretch/>
        </p:blipFill>
        <p:spPr>
          <a:xfrm>
            <a:off x="1382804" y="683521"/>
            <a:ext cx="9426389" cy="580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9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10776" y="608100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" y="6488964"/>
            <a:ext cx="12191998" cy="3690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образования администрации Кунгурского муниципального округа Пермского края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672" y="6488964"/>
            <a:ext cx="204201" cy="36903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12191999" cy="6835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9524"/>
            <a:ext cx="1219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График собеседования с руководителями ОО по вопросу открытия ГПД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919" t="20918" r="56379" b="55586"/>
          <a:stretch/>
        </p:blipFill>
        <p:spPr>
          <a:xfrm>
            <a:off x="857934" y="683521"/>
            <a:ext cx="10690413" cy="34711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934" y="4379193"/>
            <a:ext cx="11120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Заранее необходимо:</a:t>
            </a:r>
          </a:p>
          <a:p>
            <a:r>
              <a:rPr lang="ru-RU" dirty="0" smtClean="0"/>
              <a:t>-    Ознакомиться с нормативными документами, методическими рекомендациями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Подготовить проект режима работы ГПД в ОО, включающий конкретное содержательное наполнение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Продумать «риски», пути их решения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Количество детей из семей участников СВО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71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7877</TotalTime>
  <Words>545</Words>
  <Application>Microsoft Office PowerPoint</Application>
  <PresentationFormat>Широкоэкранный</PresentationFormat>
  <Paragraphs>80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Судаков</dc:creator>
  <cp:lastModifiedBy>User</cp:lastModifiedBy>
  <cp:revision>903</cp:revision>
  <cp:lastPrinted>2025-11-25T09:06:21Z</cp:lastPrinted>
  <dcterms:created xsi:type="dcterms:W3CDTF">2023-06-03T15:31:11Z</dcterms:created>
  <dcterms:modified xsi:type="dcterms:W3CDTF">2025-11-27T04:24:40Z</dcterms:modified>
</cp:coreProperties>
</file>